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x-fontdata" PartName="/ppt/fonts/font1.fntdata"/>
  <Override ContentType="application/x-fontdata" PartName="/ppt/fonts/font2.fntdata"/>
  <Override ContentType="application/x-fontdata" PartName="/ppt/fonts/font3.fntdata"/>
  <Override ContentType="application/x-fontdata" PartName="/ppt/fonts/font4.fntdata"/>
  <Override ContentType="application/x-fontdata" PartName="/ppt/fonts/font5.fntdata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1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3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12192000" cy="6858000"/>
  <p:notesSz cx="12192000" cy="6858000"/>
  <p:embeddedFontLst>
    <p:embeddedFont>
      <p:font typeface="HAOHTK+Calibri-Light"/>
      <p:regular r:id="rId35"/>
    </p:embeddedFont>
    <p:embeddedFont>
      <p:font typeface="GHRGVL+Calibri-Light,Bold"/>
      <p:regular r:id="rId36"/>
    </p:embeddedFont>
    <p:embeddedFont>
      <p:font typeface="OLAHAF+SymbolMT"/>
      <p:regular r:id="rId37"/>
    </p:embeddedFont>
    <p:embeddedFont>
      <p:font typeface="QODPGH+ArialMT"/>
      <p:regular r:id="rId38"/>
    </p:embeddedFont>
    <p:embeddedFont>
      <p:font typeface="QACNCB+Arial-BoldMT"/>
      <p:regular r:id="rId39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slide" Target="slides/slide12.xml" /><Relationship Id="rId18" Type="http://schemas.openxmlformats.org/officeDocument/2006/relationships/slide" Target="slides/slide13.xml" /><Relationship Id="rId19" Type="http://schemas.openxmlformats.org/officeDocument/2006/relationships/slide" Target="slides/slide14.xml" /><Relationship Id="rId2" Type="http://schemas.openxmlformats.org/officeDocument/2006/relationships/tableStyles" Target="tableStyles.xml" /><Relationship Id="rId20" Type="http://schemas.openxmlformats.org/officeDocument/2006/relationships/slide" Target="slides/slide15.xml" /><Relationship Id="rId21" Type="http://schemas.openxmlformats.org/officeDocument/2006/relationships/slide" Target="slides/slide16.xml" /><Relationship Id="rId22" Type="http://schemas.openxmlformats.org/officeDocument/2006/relationships/slide" Target="slides/slide17.xml" /><Relationship Id="rId23" Type="http://schemas.openxmlformats.org/officeDocument/2006/relationships/slide" Target="slides/slide18.xml" /><Relationship Id="rId24" Type="http://schemas.openxmlformats.org/officeDocument/2006/relationships/slide" Target="slides/slide19.xml" /><Relationship Id="rId25" Type="http://schemas.openxmlformats.org/officeDocument/2006/relationships/slide" Target="slides/slide20.xml" /><Relationship Id="rId26" Type="http://schemas.openxmlformats.org/officeDocument/2006/relationships/slide" Target="slides/slide21.xml" /><Relationship Id="rId27" Type="http://schemas.openxmlformats.org/officeDocument/2006/relationships/slide" Target="slides/slide22.xml" /><Relationship Id="rId28" Type="http://schemas.openxmlformats.org/officeDocument/2006/relationships/slide" Target="slides/slide23.xml" /><Relationship Id="rId29" Type="http://schemas.openxmlformats.org/officeDocument/2006/relationships/slide" Target="slides/slide24.xml" /><Relationship Id="rId3" Type="http://schemas.openxmlformats.org/officeDocument/2006/relationships/viewProps" Target="viewProps.xml" /><Relationship Id="rId30" Type="http://schemas.openxmlformats.org/officeDocument/2006/relationships/slide" Target="slides/slide25.xml" /><Relationship Id="rId31" Type="http://schemas.openxmlformats.org/officeDocument/2006/relationships/slide" Target="slides/slide26.xml" /><Relationship Id="rId32" Type="http://schemas.openxmlformats.org/officeDocument/2006/relationships/slide" Target="slides/slide27.xml" /><Relationship Id="rId33" Type="http://schemas.openxmlformats.org/officeDocument/2006/relationships/slide" Target="slides/slide28.xml" /><Relationship Id="rId34" Type="http://schemas.openxmlformats.org/officeDocument/2006/relationships/slide" Target="slides/slide29.xml" /><Relationship Id="rId35" Type="http://schemas.openxmlformats.org/officeDocument/2006/relationships/font" Target="fonts/font1.fntdata" /><Relationship Id="rId36" Type="http://schemas.openxmlformats.org/officeDocument/2006/relationships/font" Target="fonts/font2.fntdata" /><Relationship Id="rId37" Type="http://schemas.openxmlformats.org/officeDocument/2006/relationships/font" Target="fonts/font3.fntdata" /><Relationship Id="rId38" Type="http://schemas.openxmlformats.org/officeDocument/2006/relationships/font" Target="fonts/font4.fntdata" /><Relationship Id="rId39" Type="http://schemas.openxmlformats.org/officeDocument/2006/relationships/font" Target="fonts/font5.fntdata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4.pn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6.pn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8.pn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hyperlink" Target="https://www.welltopia.pro/intellectual-properties/" TargetMode="External" /><Relationship Id="rId3" Type="http://schemas.openxmlformats.org/officeDocument/2006/relationships/image" Target="../media/image19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0.png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2.png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3.png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4.pn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5.pn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6.png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7.pn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8.png" /><Relationship Id="rId3" Type="http://schemas.openxmlformats.org/officeDocument/2006/relationships/hyperlink" Target="http://www.welltopia.pro/" TargetMode="External" /><Relationship Id="rId4" Type="http://schemas.openxmlformats.org/officeDocument/2006/relationships/hyperlink" Target="mailto:info@welltopia.pro" TargetMode="External" /><Relationship Id="rId5" Type="http://schemas.openxmlformats.org/officeDocument/2006/relationships/hyperlink" Target="mailto:welltopia2018@gmail.com" TargetMode="Externa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9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12797" y="4704435"/>
            <a:ext cx="2426760" cy="8041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68839" marR="0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900">
                <a:solidFill>
                  <a:srgbClr val="ea1787"/>
                </a:solidFill>
                <a:latin typeface="HAOHTK+Calibri-Light"/>
                <a:cs typeface="HAOHTK+Calibri-Light"/>
              </a:rPr>
              <a:t>INVESTOR</a:t>
            </a:r>
          </a:p>
          <a:p>
            <a:pPr marL="0" marR="0">
              <a:lnSpc>
                <a:spcPts val="2900"/>
              </a:lnSpc>
              <a:spcBef>
                <a:spcPts val="231"/>
              </a:spcBef>
              <a:spcAft>
                <a:spcPts val="0"/>
              </a:spcAft>
            </a:pPr>
            <a:r>
              <a:rPr dirty="0" sz="2900">
                <a:solidFill>
                  <a:srgbClr val="ea1787"/>
                </a:solidFill>
                <a:latin typeface="HAOHTK+Calibri-Light"/>
                <a:cs typeface="HAOHTK+Calibri-Light"/>
              </a:rPr>
              <a:t>PRESENTATION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05220" y="198595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10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68288" y="698342"/>
            <a:ext cx="4159172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Products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and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Services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16654" y="1565475"/>
            <a:ext cx="2010436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PSYCHOLOGICAL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AID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066576" y="2006908"/>
            <a:ext cx="4957455" cy="485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The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services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provided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under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this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segment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are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outlined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as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follows: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16654" y="2053155"/>
            <a:ext cx="4549922" cy="31673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600" spc="8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82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rise</a:t>
            </a:r>
            <a:r>
              <a:rPr dirty="0" sz="1600" spc="82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82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various</a:t>
            </a:r>
            <a:r>
              <a:rPr dirty="0" sz="1600" spc="80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working</a:t>
            </a:r>
            <a:r>
              <a:rPr dirty="0" sz="1600" spc="81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sectors</a:t>
            </a:r>
            <a:r>
              <a:rPr dirty="0" sz="1600" spc="79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competitive</a:t>
            </a:r>
            <a:r>
              <a:rPr dirty="0" sz="1600" spc="11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thinking,</a:t>
            </a:r>
            <a:r>
              <a:rPr dirty="0" sz="1600" spc="119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psychological</a:t>
            </a:r>
            <a:r>
              <a:rPr dirty="0" sz="1600" spc="11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stress</a:t>
            </a:r>
            <a:r>
              <a:rPr dirty="0" sz="1600" spc="118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anomalies</a:t>
            </a:r>
            <a:r>
              <a:rPr dirty="0" sz="1600" spc="33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600" spc="32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rising</a:t>
            </a:r>
            <a:r>
              <a:rPr dirty="0" sz="1600" spc="33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600" spc="32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34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fast</a:t>
            </a:r>
            <a:r>
              <a:rPr dirty="0" sz="1600" spc="2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pace.</a:t>
            </a:r>
            <a:r>
              <a:rPr dirty="0" sz="1600" spc="3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33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rate</a:t>
            </a:r>
            <a:r>
              <a:rPr dirty="0" sz="1600" spc="2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various</a:t>
            </a:r>
            <a:r>
              <a:rPr dirty="0" sz="1600" spc="40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mental</a:t>
            </a:r>
            <a:r>
              <a:rPr dirty="0" sz="1600" spc="3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disorders</a:t>
            </a:r>
            <a:r>
              <a:rPr dirty="0" sz="1600" spc="3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4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India</a:t>
            </a:r>
            <a:r>
              <a:rPr dirty="0" sz="1600" spc="41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shows</a:t>
            </a:r>
            <a:r>
              <a:rPr dirty="0" sz="1600" spc="4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4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drastic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growth,</a:t>
            </a:r>
            <a:r>
              <a:rPr dirty="0" sz="1600" spc="54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dirty="0" sz="1600" spc="5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makes</a:t>
            </a:r>
            <a:r>
              <a:rPr dirty="0" sz="1600" spc="49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r>
              <a:rPr dirty="0" sz="1600" spc="54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54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matter</a:t>
            </a:r>
            <a:r>
              <a:rPr dirty="0" sz="1600" spc="47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55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concern.</a:t>
            </a:r>
            <a:r>
              <a:rPr dirty="0" sz="1600" spc="54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If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someone</a:t>
            </a:r>
            <a:r>
              <a:rPr dirty="0" sz="1600" spc="18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looking</a:t>
            </a:r>
            <a:r>
              <a:rPr dirty="0" sz="1600" spc="16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dirty="0" sz="1600" spc="1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1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best</a:t>
            </a:r>
            <a:r>
              <a:rPr dirty="0" sz="1600" spc="1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psychologist</a:t>
            </a:r>
            <a:r>
              <a:rPr dirty="0" sz="1600" spc="9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15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Noida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dirty="0" sz="1600" spc="30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Delhi</a:t>
            </a:r>
            <a:r>
              <a:rPr dirty="0" sz="1600" spc="28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NCR,</a:t>
            </a:r>
            <a:r>
              <a:rPr dirty="0" sz="1600" spc="30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then</a:t>
            </a:r>
            <a:r>
              <a:rPr dirty="0" sz="1600" spc="29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Welltopia</a:t>
            </a:r>
            <a:r>
              <a:rPr dirty="0" sz="1600" spc="21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600" spc="2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providing</a:t>
            </a:r>
            <a:r>
              <a:rPr dirty="0" sz="1600" spc="25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support.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4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team</a:t>
            </a:r>
            <a:r>
              <a:rPr dirty="0" sz="1600" spc="46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48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Welltopia</a:t>
            </a:r>
            <a:r>
              <a:rPr dirty="0" sz="1600" spc="4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600" spc="4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consisting</a:t>
            </a:r>
            <a:r>
              <a:rPr dirty="0" sz="1600" spc="4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experts</a:t>
            </a:r>
            <a:r>
              <a:rPr dirty="0" sz="1600" spc="4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who</a:t>
            </a:r>
          </a:p>
          <a:p>
            <a:pPr marL="0" marR="0">
              <a:lnSpc>
                <a:spcPts val="1600"/>
              </a:lnSpc>
              <a:spcBef>
                <a:spcPts val="37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understands</a:t>
            </a:r>
            <a:r>
              <a:rPr dirty="0" sz="1600" spc="15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every</a:t>
            </a:r>
            <a:r>
              <a:rPr dirty="0" sz="1600" spc="2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up</a:t>
            </a:r>
            <a:r>
              <a:rPr dirty="0" sz="1600" spc="2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2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down</a:t>
            </a:r>
            <a:r>
              <a:rPr dirty="0" sz="1600" spc="2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dirty="0" sz="1600" spc="20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every</a:t>
            </a:r>
            <a:r>
              <a:rPr dirty="0" sz="1600" spc="2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human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face</a:t>
            </a:r>
            <a:r>
              <a:rPr dirty="0" sz="1600" spc="24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27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his</a:t>
            </a:r>
            <a:r>
              <a:rPr dirty="0" sz="1600" spc="27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life</a:t>
            </a:r>
            <a:r>
              <a:rPr dirty="0" sz="1600" spc="2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27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dirty="0" sz="1600" spc="25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help</a:t>
            </a:r>
            <a:r>
              <a:rPr dirty="0" sz="1600" spc="2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2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tackle</a:t>
            </a:r>
            <a:r>
              <a:rPr dirty="0" sz="1600" spc="25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it.</a:t>
            </a:r>
            <a:r>
              <a:rPr dirty="0" sz="1600" spc="2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600" spc="27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sheer</a:t>
            </a:r>
            <a:r>
              <a:rPr dirty="0" sz="1600" spc="4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dedication,</a:t>
            </a:r>
            <a:r>
              <a:rPr dirty="0" sz="1600" spc="3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Welltopia</a:t>
            </a:r>
            <a:r>
              <a:rPr dirty="0" sz="1600" spc="34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dirty="0" sz="1600" spc="41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cured</a:t>
            </a:r>
            <a:r>
              <a:rPr dirty="0" sz="1600" spc="40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4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people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600" spc="70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most</a:t>
            </a:r>
            <a:r>
              <a:rPr dirty="0" sz="1600" spc="68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vulnerable</a:t>
            </a:r>
            <a:r>
              <a:rPr dirty="0" sz="1600" spc="6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disorders</a:t>
            </a:r>
            <a:r>
              <a:rPr dirty="0" sz="1600" spc="66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such</a:t>
            </a:r>
            <a:r>
              <a:rPr dirty="0" sz="1600" spc="69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dirty="0" sz="1600" spc="69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bipolar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disorder,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depression,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anxiety.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350739" y="2864005"/>
            <a:ext cx="3050483" cy="972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Dialectical</a:t>
            </a:r>
            <a:r>
              <a:rPr dirty="0" sz="1600" spc="-37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Behavior</a:t>
            </a:r>
            <a:r>
              <a:rPr dirty="0" sz="1600" spc="-38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Therapy</a:t>
            </a:r>
            <a:r>
              <a:rPr dirty="0" sz="1600" spc="-38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(DBT)</a:t>
            </a:r>
          </a:p>
          <a:p>
            <a:pPr marL="0" marR="0">
              <a:lnSpc>
                <a:spcPts val="1600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Cognitive</a:t>
            </a:r>
            <a:r>
              <a:rPr dirty="0" sz="1600" spc="-37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Behavioral</a:t>
            </a:r>
            <a:r>
              <a:rPr dirty="0" sz="1600" spc="-37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Therapy</a:t>
            </a:r>
            <a:r>
              <a:rPr dirty="0" sz="1600" spc="-38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(CBT)</a:t>
            </a:r>
          </a:p>
          <a:p>
            <a:pPr marL="0" marR="0">
              <a:lnSpc>
                <a:spcPts val="1600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Psychoanalysis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350739" y="3961286"/>
            <a:ext cx="1057671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Counseling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350739" y="4327045"/>
            <a:ext cx="1171971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Medications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1440" y="5749892"/>
            <a:ext cx="12166163" cy="485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Psychological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help</a:t>
            </a:r>
            <a:r>
              <a:rPr dirty="0" sz="1600" spc="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600" spc="9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not</a:t>
            </a:r>
            <a:r>
              <a:rPr dirty="0" sz="1600" spc="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r>
              <a:rPr dirty="0" sz="1600" spc="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meant</a:t>
            </a:r>
            <a:r>
              <a:rPr dirty="0" sz="1600" spc="7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dirty="0" sz="1600" spc="7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medications</a:t>
            </a:r>
            <a:r>
              <a:rPr dirty="0" sz="1600" spc="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patient.</a:t>
            </a:r>
            <a:r>
              <a:rPr dirty="0" sz="1600" spc="4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r>
              <a:rPr dirty="0" sz="1600" spc="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involves</a:t>
            </a:r>
            <a:r>
              <a:rPr dirty="0" sz="1600" spc="4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various</a:t>
            </a:r>
            <a:r>
              <a:rPr dirty="0" sz="1600" spc="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steps</a:t>
            </a:r>
            <a:r>
              <a:rPr dirty="0" sz="1600" spc="5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lot</a:t>
            </a:r>
            <a:r>
              <a:rPr dirty="0" sz="1600" spc="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patience.</a:t>
            </a:r>
            <a:r>
              <a:rPr dirty="0" sz="1600" spc="6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dirty="0" sz="1600" spc="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r>
              <a:rPr dirty="0" sz="1600" spc="9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8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discrete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steps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get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better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mental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psychological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health.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1440" y="6481412"/>
            <a:ext cx="11571319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hope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create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happier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stress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free,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healthy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people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who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contribute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positively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towards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families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society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they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belong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to.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44131" y="198595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11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58342" y="528761"/>
            <a:ext cx="5570463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Welltopia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Apps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-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Introduction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15485" y="1486090"/>
            <a:ext cx="5219801" cy="541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5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App</a:t>
            </a:r>
            <a:r>
              <a:rPr dirty="0" sz="1800" spc="55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dirty="0" sz="1800" spc="54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three</a:t>
            </a:r>
            <a:r>
              <a:rPr dirty="0" sz="1800" spc="53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components</a:t>
            </a:r>
            <a:r>
              <a:rPr dirty="0" sz="1800" spc="5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1800" spc="5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Fitness,</a:t>
            </a:r>
            <a:r>
              <a:rPr dirty="0" sz="1800" spc="54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Diet</a:t>
            </a:r>
            <a:r>
              <a:rPr dirty="0" sz="1800" spc="54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</a:p>
          <a:p>
            <a:pPr marL="331076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Key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Features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FEDA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App</a:t>
            </a:r>
            <a:r>
              <a:rPr dirty="0" sz="1600" spc="-104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-</a:t>
            </a:r>
          </a:p>
          <a:p>
            <a:pPr marL="0" marR="0">
              <a:lnSpc>
                <a:spcPts val="1800"/>
              </a:lnSpc>
              <a:spcBef>
                <a:spcPts val="11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exercise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Anti-ageing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678380" y="1487884"/>
            <a:ext cx="3377193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Key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Features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Digiital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OPD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App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–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15485" y="1993486"/>
            <a:ext cx="5223050" cy="167954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QODPGH+ArialMT"/>
                <a:cs typeface="QODPGH+ArialMT"/>
              </a:rPr>
              <a:t>•</a:t>
            </a:r>
            <a:r>
              <a:rPr dirty="0" sz="1850" spc="1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Fitness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component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focuses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weight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management</a:t>
            </a:r>
          </a:p>
          <a:p>
            <a:pPr marL="0" marR="0">
              <a:lnSpc>
                <a:spcPts val="2066"/>
              </a:lnSpc>
              <a:spcBef>
                <a:spcPts val="35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QODPGH+ArialMT"/>
                <a:cs typeface="QODPGH+ArialMT"/>
              </a:rPr>
              <a:t>•</a:t>
            </a:r>
            <a:r>
              <a:rPr dirty="0" sz="1850" spc="1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Diet</a:t>
            </a:r>
            <a:r>
              <a:rPr dirty="0" sz="1800" spc="1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&amp;</a:t>
            </a:r>
            <a:r>
              <a:rPr dirty="0" sz="1800" spc="1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Exercise</a:t>
            </a:r>
            <a:r>
              <a:rPr dirty="0" sz="1800" spc="1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Component</a:t>
            </a:r>
            <a:r>
              <a:rPr dirty="0" sz="1800" spc="1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provides</a:t>
            </a:r>
            <a:r>
              <a:rPr dirty="0" sz="1800" spc="15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various</a:t>
            </a:r>
            <a:r>
              <a:rPr dirty="0" sz="1800" spc="15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diets</a:t>
            </a:r>
          </a:p>
          <a:p>
            <a:pPr marL="285750" marR="0">
              <a:lnSpc>
                <a:spcPts val="1800"/>
              </a:lnSpc>
              <a:spcBef>
                <a:spcPts val="309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8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target</a:t>
            </a:r>
            <a:r>
              <a:rPr dirty="0" sz="1800" spc="-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different</a:t>
            </a:r>
            <a:r>
              <a:rPr dirty="0" sz="1800" spc="-1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needs</a:t>
            </a:r>
            <a:r>
              <a:rPr dirty="0" sz="18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such</a:t>
            </a:r>
            <a:r>
              <a:rPr dirty="0" sz="18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as</a:t>
            </a:r>
            <a:r>
              <a:rPr dirty="0" sz="1800" spc="4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-</a:t>
            </a:r>
            <a:r>
              <a:rPr dirty="0" sz="18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Anti-ageing</a:t>
            </a:r>
            <a:r>
              <a:rPr dirty="0" sz="18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diet,</a:t>
            </a:r>
          </a:p>
          <a:p>
            <a:pPr marL="28575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Anti-pollution</a:t>
            </a:r>
            <a:r>
              <a:rPr dirty="0" sz="1800" spc="17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diet,</a:t>
            </a:r>
            <a:r>
              <a:rPr dirty="0" sz="1800" spc="17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Immunotopic</a:t>
            </a:r>
            <a:r>
              <a:rPr dirty="0" sz="1800" spc="17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diet</a:t>
            </a:r>
            <a:r>
              <a:rPr dirty="0" sz="1800" spc="1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(i.e.</a:t>
            </a:r>
          </a:p>
          <a:p>
            <a:pPr marL="285750" marR="0">
              <a:lnSpc>
                <a:spcPts val="180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immunity</a:t>
            </a:r>
            <a:r>
              <a:rPr dirty="0" sz="18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boosting</a:t>
            </a:r>
            <a:r>
              <a:rPr dirty="0" sz="18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diet),</a:t>
            </a:r>
            <a:r>
              <a:rPr dirty="0" sz="180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Neurotopic</a:t>
            </a:r>
            <a:r>
              <a:rPr dirty="0" sz="18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diet</a:t>
            </a:r>
            <a:r>
              <a:rPr dirty="0" sz="18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(i.e.</a:t>
            </a:r>
            <a:r>
              <a:rPr dirty="0" sz="18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brain</a:t>
            </a:r>
          </a:p>
          <a:p>
            <a:pPr marL="28575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boosting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diet)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Weight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Loss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diet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678380" y="1975564"/>
            <a:ext cx="4670552" cy="146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82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App</a:t>
            </a:r>
            <a:r>
              <a:rPr dirty="0" sz="1600" spc="8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diagnose</a:t>
            </a:r>
            <a:r>
              <a:rPr dirty="0" sz="1600" spc="8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8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ailment</a:t>
            </a:r>
            <a:r>
              <a:rPr dirty="0" sz="1600" spc="80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81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deliver</a:t>
            </a:r>
            <a:r>
              <a:rPr dirty="0" sz="1600" spc="81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prescription</a:t>
            </a:r>
            <a:r>
              <a:rPr dirty="0" sz="1600" spc="16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18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&lt;100</a:t>
            </a:r>
            <a:r>
              <a:rPr dirty="0" sz="1600" spc="20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seconds</a:t>
            </a:r>
            <a:r>
              <a:rPr dirty="0" sz="1600" spc="1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18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19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dirty="0" sz="1600" spc="14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600" spc="1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&lt;100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Rupees.</a:t>
            </a:r>
            <a:r>
              <a:rPr dirty="0" sz="1600" spc="50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49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app</a:t>
            </a:r>
            <a:r>
              <a:rPr dirty="0" sz="1600" spc="4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600" spc="49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also</a:t>
            </a:r>
            <a:r>
              <a:rPr dirty="0" sz="1600" spc="49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called</a:t>
            </a:r>
            <a:r>
              <a:rPr dirty="0" sz="1600" spc="4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5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“Two</a:t>
            </a:r>
            <a:r>
              <a:rPr dirty="0" sz="1600" spc="5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Minutes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Doctor”</a:t>
            </a: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TM</a:t>
            </a:r>
            <a:r>
              <a:rPr dirty="0" sz="800" spc="71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;</a:t>
            </a:r>
            <a:r>
              <a:rPr dirty="0" sz="1600" spc="52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49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app</a:t>
            </a:r>
            <a:r>
              <a:rPr dirty="0" sz="1600" spc="47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also</a:t>
            </a:r>
            <a:r>
              <a:rPr dirty="0" sz="1600" spc="48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gives</a:t>
            </a:r>
            <a:r>
              <a:rPr dirty="0" sz="1600" spc="47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opportunity</a:t>
            </a:r>
            <a:r>
              <a:rPr dirty="0" sz="1600" spc="5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48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dirty="0" sz="1600" spc="3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3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chat</a:t>
            </a:r>
            <a:r>
              <a:rPr dirty="0" sz="1600" spc="32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600" spc="34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34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doctors</a:t>
            </a:r>
            <a:r>
              <a:rPr dirty="0" sz="1600" spc="3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33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resolve</a:t>
            </a:r>
            <a:r>
              <a:rPr dirty="0" sz="1600" spc="32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queries.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678380" y="3682444"/>
            <a:ext cx="4679729" cy="146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6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salient</a:t>
            </a:r>
            <a:r>
              <a:rPr dirty="0" sz="1600" spc="6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feature</a:t>
            </a:r>
            <a:r>
              <a:rPr dirty="0" sz="1600" spc="57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6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64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App</a:t>
            </a:r>
            <a:r>
              <a:rPr dirty="0" sz="1600" spc="6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600" spc="6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dirty="0" sz="1600" spc="6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1600" spc="64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r>
              <a:rPr dirty="0" sz="1600" spc="64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can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 i="1">
                <a:solidFill>
                  <a:srgbClr val="ffffff"/>
                </a:solidFill>
                <a:latin typeface="Calibri"/>
                <a:cs typeface="Calibri"/>
              </a:rPr>
              <a:t>differentiate</a:t>
            </a:r>
            <a:r>
              <a:rPr dirty="0" sz="1600" spc="-14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i="1">
                <a:solidFill>
                  <a:srgbClr val="ffffff"/>
                </a:solidFill>
                <a:latin typeface="Calibri"/>
                <a:cs typeface="Calibri"/>
              </a:rPr>
              <a:t>between</a:t>
            </a:r>
            <a:r>
              <a:rPr dirty="0" sz="1600" spc="99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i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9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i="1">
                <a:solidFill>
                  <a:srgbClr val="ffffff"/>
                </a:solidFill>
                <a:latin typeface="Calibri"/>
                <a:cs typeface="Calibri"/>
              </a:rPr>
              <a:t>medical</a:t>
            </a:r>
            <a:r>
              <a:rPr dirty="0" sz="1600" spc="73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i="1">
                <a:solidFill>
                  <a:srgbClr val="ffffff"/>
                </a:solidFill>
                <a:latin typeface="Calibri"/>
                <a:cs typeface="Calibri"/>
              </a:rPr>
              <a:t>emergency</a:t>
            </a:r>
            <a:r>
              <a:rPr dirty="0" sz="1600" spc="89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i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10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i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9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i="1">
                <a:solidFill>
                  <a:srgbClr val="ffffff"/>
                </a:solidFill>
                <a:latin typeface="Calibri"/>
                <a:cs typeface="Calibri"/>
              </a:rPr>
              <a:t>non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 i="1">
                <a:solidFill>
                  <a:srgbClr val="ffffff"/>
                </a:solidFill>
                <a:latin typeface="Calibri"/>
                <a:cs typeface="Calibri"/>
              </a:rPr>
              <a:t>threatening</a:t>
            </a:r>
            <a:r>
              <a:rPr dirty="0" sz="1600" spc="6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i="1">
                <a:solidFill>
                  <a:srgbClr val="ffffff"/>
                </a:solidFill>
                <a:latin typeface="Calibri"/>
                <a:cs typeface="Calibri"/>
              </a:rPr>
              <a:t>disease</a:t>
            </a:r>
            <a:r>
              <a:rPr dirty="0" sz="1600" spc="619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56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alert</a:t>
            </a:r>
            <a:r>
              <a:rPr dirty="0" sz="1600" spc="5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58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r>
              <a:rPr dirty="0" sz="1600" spc="53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dirty="0" sz="1600" spc="57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she’s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suffering</a:t>
            </a:r>
            <a:r>
              <a:rPr dirty="0" sz="1600" spc="-4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dirty="0" sz="1600" spc="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medical</a:t>
            </a:r>
            <a:r>
              <a:rPr dirty="0" sz="1600" spc="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emergency.</a:t>
            </a:r>
            <a:r>
              <a:rPr dirty="0" sz="1600" spc="-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Thus</a:t>
            </a:r>
            <a:r>
              <a:rPr dirty="0" sz="1600" spc="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app</a:t>
            </a:r>
            <a:r>
              <a:rPr dirty="0" sz="1600" spc="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ensure</a:t>
            </a:r>
            <a:r>
              <a:rPr dirty="0" sz="1600" spc="46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dirty="0" sz="1600" spc="45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no</a:t>
            </a:r>
            <a:r>
              <a:rPr dirty="0" sz="1600" spc="47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human</a:t>
            </a:r>
            <a:r>
              <a:rPr dirty="0" sz="1600" spc="46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life</a:t>
            </a:r>
            <a:r>
              <a:rPr dirty="0" sz="1600" spc="4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600" spc="46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lost</a:t>
            </a:r>
            <a:r>
              <a:rPr dirty="0" sz="1600" spc="46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4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people</a:t>
            </a:r>
            <a:r>
              <a:rPr dirty="0" sz="1600" spc="48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are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served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adequately,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efficiently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skillfully.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15485" y="3741006"/>
            <a:ext cx="5131563" cy="11309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000000"/>
                </a:solidFill>
                <a:latin typeface="QODPGH+ArialMT"/>
                <a:cs typeface="QODPGH+ArialMT"/>
              </a:rPr>
              <a:t>•</a:t>
            </a:r>
            <a:r>
              <a:rPr dirty="0" sz="1850" spc="1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Anti-aging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component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focuses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providing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anti-</a:t>
            </a:r>
          </a:p>
          <a:p>
            <a:pPr marL="285750" marR="0">
              <a:lnSpc>
                <a:spcPts val="180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aging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solutions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that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goes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beyond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wrinkle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removals</a:t>
            </a:r>
          </a:p>
          <a:p>
            <a:pPr marL="28575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work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Muscle/Bone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health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strengthen</a:t>
            </a:r>
          </a:p>
          <a:p>
            <a:pPr marL="285750" marR="0">
              <a:lnSpc>
                <a:spcPts val="180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heart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lungs,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which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key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healthy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living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446798" y="5535094"/>
            <a:ext cx="4010185" cy="815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843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Both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Apps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also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made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available</a:t>
            </a:r>
          </a:p>
          <a:p>
            <a:pPr marL="0" marR="0">
              <a:lnSpc>
                <a:spcPts val="1800"/>
              </a:lnSpc>
              <a:spcBef>
                <a:spcPts val="359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Hindi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(in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2023)</a:t>
            </a:r>
            <a:r>
              <a:rPr dirty="0" sz="1800" spc="-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-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target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Hindi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speaking</a:t>
            </a:r>
          </a:p>
          <a:p>
            <a:pPr marL="601060" marR="0">
              <a:lnSpc>
                <a:spcPts val="180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rural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population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India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44131" y="198595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12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43258" y="698342"/>
            <a:ext cx="8680880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Welltopia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Apps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–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Problems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Solved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by</a:t>
            </a:r>
            <a:r>
              <a:rPr dirty="0" sz="3600" spc="-88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the</a:t>
            </a:r>
            <a:r>
              <a:rPr dirty="0" sz="3600" spc="-85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Apps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487996" y="1423594"/>
            <a:ext cx="5183300" cy="485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FEDA</a:t>
            </a:r>
            <a:r>
              <a:rPr dirty="0" sz="1600" spc="21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App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1600" spc="20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19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App</a:t>
            </a:r>
            <a:r>
              <a:rPr dirty="0" sz="1600" spc="1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dirty="0" sz="1600" spc="19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three</a:t>
            </a:r>
            <a:r>
              <a:rPr dirty="0" sz="1600" spc="19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components</a:t>
            </a:r>
            <a:r>
              <a:rPr dirty="0" sz="1600" spc="18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1600" spc="20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Fitness,</a:t>
            </a:r>
            <a:r>
              <a:rPr dirty="0" sz="1600" spc="20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Diet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Anti-ageing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48340" y="1930063"/>
            <a:ext cx="5181925" cy="8153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Digital</a:t>
            </a:r>
            <a:r>
              <a:rPr dirty="0" sz="1800" spc="76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OPD</a:t>
            </a:r>
            <a:r>
              <a:rPr dirty="0" sz="1800" spc="10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App</a:t>
            </a:r>
            <a:r>
              <a:rPr dirty="0" sz="1800" spc="9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1800" spc="10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6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App</a:t>
            </a:r>
            <a:r>
              <a:rPr dirty="0" sz="1800" spc="6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diagnose</a:t>
            </a:r>
            <a:r>
              <a:rPr dirty="0" sz="1800" spc="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6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ailment</a:t>
            </a:r>
            <a:r>
              <a:rPr dirty="0" sz="1800" spc="5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deliver</a:t>
            </a:r>
            <a:r>
              <a:rPr dirty="0" sz="1800" spc="76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77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prescription</a:t>
            </a:r>
            <a:r>
              <a:rPr dirty="0" sz="1800" spc="73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800" spc="76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&lt;100</a:t>
            </a:r>
            <a:r>
              <a:rPr dirty="0" sz="1800" spc="77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seconds</a:t>
            </a:r>
            <a:r>
              <a:rPr dirty="0" sz="1800" spc="76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74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800"/>
              </a:lnSpc>
              <a:spcBef>
                <a:spcPts val="309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dirty="0" sz="1800" spc="-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800" spc="-4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&lt;100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Rupees,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comfort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home.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487996" y="2117814"/>
            <a:ext cx="5181924" cy="5224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Fitness,</a:t>
            </a:r>
            <a:r>
              <a:rPr dirty="0" sz="1600" spc="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Exercise,</a:t>
            </a:r>
            <a:r>
              <a:rPr dirty="0" sz="1600" spc="-5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Diet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Anti-aging</a:t>
            </a:r>
            <a:r>
              <a:rPr dirty="0" sz="1600" spc="-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treatment</a:t>
            </a:r>
            <a:r>
              <a:rPr dirty="0" sz="1600" spc="-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6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one</a:t>
            </a:r>
          </a:p>
          <a:p>
            <a:pPr marL="28575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place.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435267" y="2787567"/>
            <a:ext cx="915051" cy="7924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3718" marR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700" b="1">
                <a:solidFill>
                  <a:srgbClr val="ffffff"/>
                </a:solidFill>
                <a:latin typeface="Calibri"/>
                <a:cs typeface="Calibri"/>
              </a:rPr>
              <a:t>Anti-</a:t>
            </a:r>
          </a:p>
          <a:p>
            <a:pPr marL="0" marR="0">
              <a:lnSpc>
                <a:spcPts val="2700"/>
              </a:lnSpc>
              <a:spcBef>
                <a:spcPts val="539"/>
              </a:spcBef>
              <a:spcAft>
                <a:spcPts val="0"/>
              </a:spcAft>
            </a:pPr>
            <a:r>
              <a:rPr dirty="0" sz="2700" b="1">
                <a:solidFill>
                  <a:srgbClr val="ffffff"/>
                </a:solidFill>
                <a:latin typeface="Calibri"/>
                <a:cs typeface="Calibri"/>
              </a:rPr>
              <a:t>aging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954913" y="2858972"/>
            <a:ext cx="1143093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700" b="1">
                <a:solidFill>
                  <a:srgbClr val="ffffff"/>
                </a:solidFill>
                <a:latin typeface="Calibri"/>
                <a:cs typeface="Calibri"/>
              </a:rPr>
              <a:t>Fitness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48340" y="3027343"/>
            <a:ext cx="5185589" cy="1363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Thus,</a:t>
            </a:r>
            <a:r>
              <a:rPr dirty="0" sz="1800" spc="507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5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app</a:t>
            </a:r>
            <a:r>
              <a:rPr dirty="0" sz="1800" spc="5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eliminates</a:t>
            </a:r>
            <a:r>
              <a:rPr dirty="0" sz="1800" spc="4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5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need</a:t>
            </a:r>
            <a:r>
              <a:rPr dirty="0" sz="1800" spc="50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523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going</a:t>
            </a:r>
            <a:r>
              <a:rPr dirty="0" sz="1800" spc="486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50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doctor’s</a:t>
            </a:r>
            <a:r>
              <a:rPr dirty="0" sz="1800" spc="646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clinic</a:t>
            </a:r>
            <a:r>
              <a:rPr dirty="0" sz="1800" spc="698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(saving</a:t>
            </a:r>
            <a:r>
              <a:rPr dirty="0" sz="1800" spc="68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r>
              <a:rPr dirty="0" sz="1800" spc="696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800" spc="71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effort</a:t>
            </a:r>
            <a:r>
              <a:rPr dirty="0" sz="1800" spc="62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719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800" spc="7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sick</a:t>
            </a:r>
          </a:p>
          <a:p>
            <a:pPr marL="0" marR="0">
              <a:lnSpc>
                <a:spcPts val="1800"/>
              </a:lnSpc>
              <a:spcBef>
                <a:spcPts val="309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r>
              <a:rPr dirty="0" sz="1800" spc="40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who</a:t>
            </a:r>
            <a:r>
              <a:rPr dirty="0" sz="1800" spc="4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needs</a:t>
            </a:r>
            <a:r>
              <a:rPr dirty="0" sz="1800" spc="4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4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rest),</a:t>
            </a:r>
            <a:r>
              <a:rPr dirty="0" sz="1800" spc="413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all</a:t>
            </a:r>
            <a:r>
              <a:rPr dirty="0" sz="1800" spc="453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this</a:t>
            </a:r>
            <a:r>
              <a:rPr dirty="0" sz="1800" spc="45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done</a:t>
            </a:r>
            <a:r>
              <a:rPr dirty="0" sz="1800" spc="446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800" spc="453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&lt;100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seconds</a:t>
            </a:r>
            <a:r>
              <a:rPr dirty="0" sz="1800" spc="42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800" spc="45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&lt;100</a:t>
            </a:r>
            <a:r>
              <a:rPr dirty="0" sz="1800" spc="463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INR</a:t>
            </a:r>
            <a:r>
              <a:rPr dirty="0" sz="1800" spc="4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1800" spc="459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extremely</a:t>
            </a:r>
            <a:r>
              <a:rPr dirty="0" sz="1800" spc="383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cost</a:t>
            </a:r>
            <a:r>
              <a:rPr dirty="0" sz="1800" spc="417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800" spc="45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time</a:t>
            </a:r>
          </a:p>
          <a:p>
            <a:pPr marL="0" marR="0">
              <a:lnSpc>
                <a:spcPts val="1800"/>
              </a:lnSpc>
              <a:spcBef>
                <a:spcPts val="309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effective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591796" y="4746864"/>
            <a:ext cx="1308850" cy="7924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6879" marR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700" b="1">
                <a:solidFill>
                  <a:srgbClr val="ffffff"/>
                </a:solidFill>
                <a:latin typeface="Calibri"/>
                <a:cs typeface="Calibri"/>
              </a:rPr>
              <a:t>Diet</a:t>
            </a:r>
            <a:r>
              <a:rPr dirty="0" sz="27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b="1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</a:p>
          <a:p>
            <a:pPr marL="0" marR="0">
              <a:lnSpc>
                <a:spcPts val="2700"/>
              </a:lnSpc>
              <a:spcBef>
                <a:spcPts val="539"/>
              </a:spcBef>
              <a:spcAft>
                <a:spcPts val="0"/>
              </a:spcAft>
            </a:pPr>
            <a:r>
              <a:rPr dirty="0" sz="2700" b="1">
                <a:solidFill>
                  <a:srgbClr val="ffffff"/>
                </a:solidFill>
                <a:latin typeface="Calibri"/>
                <a:cs typeface="Calibri"/>
              </a:rPr>
              <a:t>Exercise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548526" y="4863883"/>
            <a:ext cx="2173875" cy="1363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6418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Both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Apps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excel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at</a:t>
            </a:r>
          </a:p>
          <a:p>
            <a:pPr marL="117245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being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exceptionally</a:t>
            </a:r>
          </a:p>
          <a:p>
            <a:pPr marL="337275" marR="0">
              <a:lnSpc>
                <a:spcPts val="180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cost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time-</a:t>
            </a:r>
          </a:p>
          <a:p>
            <a:pPr marL="200942" marR="0">
              <a:lnSpc>
                <a:spcPts val="1800"/>
              </a:lnSpc>
              <a:spcBef>
                <a:spcPts val="359"/>
              </a:spcBef>
              <a:spcAft>
                <a:spcPts val="0"/>
              </a:spcAft>
            </a:pP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effective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besides</a:t>
            </a:r>
          </a:p>
          <a:p>
            <a:pPr marL="0" marR="0">
              <a:lnSpc>
                <a:spcPts val="180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being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solution-centric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28245" y="4901140"/>
            <a:ext cx="2258352" cy="8153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5347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offering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these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two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Apps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helping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in</a:t>
            </a:r>
          </a:p>
          <a:p>
            <a:pPr marL="278407" marR="0">
              <a:lnSpc>
                <a:spcPts val="1800"/>
              </a:lnSpc>
              <a:spcBef>
                <a:spcPts val="309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reducing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Carbon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487996" y="5531575"/>
            <a:ext cx="5196887" cy="12539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Fitness,</a:t>
            </a:r>
            <a:r>
              <a:rPr dirty="0" sz="1600" spc="73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Diet</a:t>
            </a:r>
            <a:r>
              <a:rPr dirty="0" sz="1600" spc="54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 spc="81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Anti-aging</a:t>
            </a:r>
            <a:r>
              <a:rPr dirty="0" sz="1600" spc="56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1600" spc="56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interdependent</a:t>
            </a:r>
            <a:r>
              <a:rPr dirty="0" sz="1600" spc="1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 spc="81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the</a:t>
            </a:r>
          </a:p>
          <a:p>
            <a:pPr marL="285750" marR="0">
              <a:lnSpc>
                <a:spcPts val="1600"/>
              </a:lnSpc>
              <a:spcBef>
                <a:spcPts val="37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diet</a:t>
            </a:r>
            <a:r>
              <a:rPr dirty="0" sz="1600" spc="159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&amp;</a:t>
            </a:r>
            <a:r>
              <a:rPr dirty="0" sz="1600" spc="175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exercise</a:t>
            </a:r>
            <a:r>
              <a:rPr dirty="0" sz="1600" spc="89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1600" spc="161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at</a:t>
            </a:r>
            <a:r>
              <a:rPr dirty="0" sz="1600" spc="158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175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root</a:t>
            </a:r>
            <a:r>
              <a:rPr dirty="0" sz="1600" spc="167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175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175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triangle</a:t>
            </a:r>
            <a:r>
              <a:rPr dirty="0" sz="1600" spc="175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affecting</a:t>
            </a:r>
          </a:p>
          <a:p>
            <a:pPr marL="28575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both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fitness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aging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process</a:t>
            </a:r>
          </a:p>
          <a:p>
            <a:pPr marL="0" marR="0">
              <a:lnSpc>
                <a:spcPts val="1843"/>
              </a:lnSpc>
              <a:spcBef>
                <a:spcPts val="76"/>
              </a:spcBef>
              <a:spcAft>
                <a:spcPts val="0"/>
              </a:spcAft>
            </a:pPr>
            <a:r>
              <a:rPr dirty="0" sz="1650">
                <a:solidFill>
                  <a:srgbClr val="91dbff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We</a:t>
            </a:r>
            <a:r>
              <a:rPr dirty="0" sz="1600" spc="-12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are</a:t>
            </a:r>
            <a:r>
              <a:rPr dirty="0" sz="1600" spc="23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the</a:t>
            </a:r>
            <a:r>
              <a:rPr dirty="0" sz="1600" spc="43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first</a:t>
            </a:r>
            <a:r>
              <a:rPr dirty="0" sz="1600" spc="-12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institution</a:t>
            </a:r>
            <a:r>
              <a:rPr dirty="0" sz="1600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to</a:t>
            </a:r>
            <a:r>
              <a:rPr dirty="0" sz="1600" spc="33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realize</a:t>
            </a:r>
            <a:r>
              <a:rPr dirty="0" sz="1600" spc="-10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this</a:t>
            </a:r>
            <a:r>
              <a:rPr dirty="0" sz="1600" spc="34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interconnection</a:t>
            </a:r>
          </a:p>
          <a:p>
            <a:pPr marL="28575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provide</a:t>
            </a:r>
            <a:r>
              <a:rPr dirty="0" sz="1600" spc="-38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solution</a:t>
            </a:r>
            <a:r>
              <a:rPr dirty="0" sz="1600" spc="-37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all</a:t>
            </a:r>
            <a:r>
              <a:rPr dirty="0" sz="1600" spc="-38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three</a:t>
            </a:r>
            <a:r>
              <a:rPr dirty="0" sz="1600" spc="-37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via</a:t>
            </a:r>
            <a:r>
              <a:rPr dirty="0" sz="1600" spc="-37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one</a:t>
            </a:r>
            <a:r>
              <a:rPr dirty="0" sz="1600" spc="-38">
                <a:solidFill>
                  <a:srgbClr val="91db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91dbff"/>
                </a:solidFill>
                <a:latin typeface="Calibri"/>
                <a:cs typeface="Calibri"/>
              </a:rPr>
              <a:t>app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032431" y="5724100"/>
            <a:ext cx="1650919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Footprint</a:t>
            </a:r>
            <a:r>
              <a:rPr dirty="0" sz="1800" spc="-46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our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8398" y="5998420"/>
            <a:ext cx="2277034" cy="815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265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healthcare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reduce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use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papers,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thus</a:t>
            </a:r>
          </a:p>
          <a:p>
            <a:pPr marL="151860" marR="0">
              <a:lnSpc>
                <a:spcPts val="180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saving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trees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well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05220" y="198595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13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64777" y="620852"/>
            <a:ext cx="3055948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Market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Analysis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11702" y="1502417"/>
            <a:ext cx="6364637" cy="14604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Healthcare</a:t>
            </a:r>
            <a:r>
              <a:rPr dirty="0" sz="1600" spc="19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has</a:t>
            </a:r>
            <a:r>
              <a:rPr dirty="0" sz="1600" spc="22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become</a:t>
            </a:r>
            <a:r>
              <a:rPr dirty="0" sz="1600" spc="22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one</a:t>
            </a:r>
            <a:r>
              <a:rPr dirty="0" sz="1600" spc="23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600" spc="23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India’s</a:t>
            </a:r>
            <a:r>
              <a:rPr dirty="0" sz="1600" spc="11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largest</a:t>
            </a:r>
            <a:r>
              <a:rPr dirty="0" sz="1600" spc="17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sectors</a:t>
            </a:r>
            <a:r>
              <a:rPr dirty="0" sz="1600" spc="20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-</a:t>
            </a:r>
            <a:r>
              <a:rPr dirty="0" sz="1600" spc="22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both</a:t>
            </a:r>
            <a:r>
              <a:rPr dirty="0" sz="1600" spc="23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600" spc="22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terms</a:t>
            </a:r>
            <a:r>
              <a:rPr dirty="0" sz="1600" spc="22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of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revenue</a:t>
            </a:r>
            <a:r>
              <a:rPr dirty="0" sz="1600" spc="24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1600" spc="26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employment.</a:t>
            </a:r>
            <a:r>
              <a:rPr dirty="0" sz="1600" spc="25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600" spc="27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Indian</a:t>
            </a:r>
            <a:r>
              <a:rPr dirty="0" sz="1600" spc="25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healthcare</a:t>
            </a:r>
            <a:r>
              <a:rPr dirty="0" sz="1600" spc="24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sector</a:t>
            </a:r>
            <a:r>
              <a:rPr dirty="0" sz="1600" spc="27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dirty="0" sz="1600" spc="27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growing</a:t>
            </a:r>
            <a:r>
              <a:rPr dirty="0" sz="1600" spc="25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at</a:t>
            </a:r>
            <a:r>
              <a:rPr dirty="0" sz="1600" spc="25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brisk</a:t>
            </a:r>
            <a:r>
              <a:rPr dirty="0" sz="1600" spc="46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pace</a:t>
            </a:r>
            <a:r>
              <a:rPr dirty="0" sz="1600" spc="47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due</a:t>
            </a:r>
            <a:r>
              <a:rPr dirty="0" sz="1600" spc="47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600" spc="46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its</a:t>
            </a:r>
            <a:r>
              <a:rPr dirty="0" sz="1600" spc="47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strengthening</a:t>
            </a:r>
            <a:r>
              <a:rPr dirty="0" sz="1600" spc="41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coverage,</a:t>
            </a:r>
            <a:r>
              <a:rPr dirty="0" sz="1600" spc="41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services</a:t>
            </a:r>
            <a:r>
              <a:rPr dirty="0" sz="1600" spc="48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1600" spc="46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increasing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expenditure</a:t>
            </a:r>
            <a:r>
              <a:rPr dirty="0" sz="1600" spc="-6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by</a:t>
            </a:r>
            <a:r>
              <a:rPr dirty="0" sz="1600" spc="-3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public</a:t>
            </a:r>
            <a:r>
              <a:rPr dirty="0" sz="1600" spc="-4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as</a:t>
            </a:r>
            <a:r>
              <a:rPr dirty="0" sz="1600" spc="-3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well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private</a:t>
            </a:r>
            <a:r>
              <a:rPr dirty="0" sz="1600" spc="-7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players.</a:t>
            </a:r>
            <a:r>
              <a:rPr dirty="0" sz="1600" spc="-10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India's</a:t>
            </a:r>
            <a:r>
              <a:rPr dirty="0" sz="1600" spc="-4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competitive</a:t>
            </a:r>
            <a:r>
              <a:rPr dirty="0" sz="1600" spc="-7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advantage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lies</a:t>
            </a:r>
            <a:r>
              <a:rPr dirty="0" sz="1600" spc="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600" spc="3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its</a:t>
            </a:r>
            <a:r>
              <a:rPr dirty="0" sz="1600" spc="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large</a:t>
            </a:r>
            <a:r>
              <a:rPr dirty="0" sz="160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pool</a:t>
            </a:r>
            <a:r>
              <a:rPr dirty="0" sz="1600" spc="4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600" spc="4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well-trained</a:t>
            </a:r>
            <a:r>
              <a:rPr dirty="0" sz="160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medical</a:t>
            </a:r>
            <a:r>
              <a:rPr dirty="0" sz="1600" spc="1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professionals.</a:t>
            </a:r>
            <a:r>
              <a:rPr dirty="0" sz="1600" spc="-2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India</a:t>
            </a:r>
            <a:r>
              <a:rPr dirty="0" sz="1600" spc="2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dirty="0" sz="1600" spc="3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also</a:t>
            </a:r>
            <a:r>
              <a:rPr dirty="0" sz="1600" spc="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cost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competitive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compared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its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peers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Asia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Western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countries.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11702" y="3209297"/>
            <a:ext cx="6358537" cy="728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India</a:t>
            </a:r>
            <a:r>
              <a:rPr dirty="0" sz="1600" spc="43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have</a:t>
            </a:r>
            <a:r>
              <a:rPr dirty="0" sz="1600" spc="40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also</a:t>
            </a:r>
            <a:r>
              <a:rPr dirty="0" sz="1600" spc="44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become</a:t>
            </a:r>
            <a:r>
              <a:rPr dirty="0" sz="1600" spc="44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one</a:t>
            </a:r>
            <a:r>
              <a:rPr dirty="0" sz="1600" spc="45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600" spc="45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600" spc="45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leading</a:t>
            </a:r>
            <a:r>
              <a:rPr dirty="0" sz="1600" spc="43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destinations</a:t>
            </a:r>
            <a:r>
              <a:rPr dirty="0" sz="1600" spc="39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for</a:t>
            </a:r>
            <a:r>
              <a:rPr dirty="0" sz="1600" spc="42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high-end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diagnostic</a:t>
            </a:r>
            <a:r>
              <a:rPr dirty="0" sz="1600" spc="50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services</a:t>
            </a:r>
            <a:r>
              <a:rPr dirty="0" sz="1600" spc="56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with</a:t>
            </a:r>
            <a:r>
              <a:rPr dirty="0" sz="1600" spc="55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tremendous</a:t>
            </a:r>
            <a:r>
              <a:rPr dirty="0" sz="1600" spc="54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capital</a:t>
            </a:r>
            <a:r>
              <a:rPr dirty="0" sz="1600" spc="50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investment</a:t>
            </a:r>
            <a:r>
              <a:rPr dirty="0" sz="1600" spc="48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for</a:t>
            </a:r>
            <a:r>
              <a:rPr dirty="0" sz="1600" spc="52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advanced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diagnostic</a:t>
            </a:r>
            <a:r>
              <a:rPr dirty="0" sz="1600" spc="-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facilities,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thus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catering</a:t>
            </a:r>
            <a:r>
              <a:rPr dirty="0" sz="1600" spc="-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greater</a:t>
            </a:r>
            <a:r>
              <a:rPr dirty="0" sz="1600" spc="-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proportion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population.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11701" y="4084211"/>
            <a:ext cx="2641203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Healthcare</a:t>
            </a: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Industry</a:t>
            </a: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India</a:t>
            </a: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–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270655" y="4221057"/>
            <a:ext cx="80671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$160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Billions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322629" y="5596135"/>
            <a:ext cx="80671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$372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Billions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891717" y="6614921"/>
            <a:ext cx="409872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2017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359077" y="6614921"/>
            <a:ext cx="409872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2022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225485" y="27764"/>
            <a:ext cx="3631762" cy="54887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b="1">
                <a:solidFill>
                  <a:srgbClr val="ffffff"/>
                </a:solidFill>
                <a:latin typeface="QACNCB+Arial-BoldMT"/>
                <a:cs typeface="QACNCB+Arial-BoldMT"/>
              </a:rPr>
              <a:t>Market</a:t>
            </a:r>
            <a:r>
              <a:rPr dirty="0" sz="3600" b="1">
                <a:solidFill>
                  <a:srgbClr val="ffffff"/>
                </a:solidFill>
                <a:latin typeface="QACNCB+Arial-BoldMT"/>
                <a:cs typeface="QACNCB+Arial-BoldMT"/>
              </a:rPr>
              <a:t> </a:t>
            </a:r>
            <a:r>
              <a:rPr dirty="0" sz="3600" b="1">
                <a:solidFill>
                  <a:srgbClr val="ffffff"/>
                </a:solidFill>
                <a:latin typeface="QACNCB+Arial-BoldMT"/>
                <a:cs typeface="QACNCB+Arial-BoldMT"/>
              </a:rPr>
              <a:t>Analysis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805220" y="72134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14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39154" y="1460912"/>
            <a:ext cx="3122583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Life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style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related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diseases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India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–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39154" y="1948592"/>
            <a:ext cx="6156666" cy="19481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According</a:t>
            </a:r>
            <a:r>
              <a:rPr dirty="0" sz="1600" spc="-6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-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-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latest</a:t>
            </a:r>
            <a:r>
              <a:rPr dirty="0" sz="1600" spc="-7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report,</a:t>
            </a:r>
            <a:r>
              <a:rPr dirty="0" sz="16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dirty="0" sz="16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-3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three</a:t>
            </a:r>
            <a:r>
              <a:rPr dirty="0" sz="1600" spc="-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dirty="0" sz="1600" spc="-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33%</a:t>
            </a:r>
            <a:r>
              <a:rPr dirty="0" sz="1600" spc="1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-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Indians</a:t>
            </a:r>
            <a:r>
              <a:rPr dirty="0" sz="1600" spc="-4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over</a:t>
            </a:r>
            <a:r>
              <a:rPr dirty="0" sz="1600" spc="-3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35</a:t>
            </a:r>
            <a:r>
              <a:rPr dirty="0" sz="1600" spc="-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years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-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age</a:t>
            </a:r>
            <a:r>
              <a:rPr dirty="0" sz="1600" spc="-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600" spc="-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suffering</a:t>
            </a:r>
            <a:r>
              <a:rPr dirty="0" sz="1600" spc="-10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dirty="0" sz="1600" spc="-3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dirty="0" sz="16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  <a:r>
              <a:rPr dirty="0" sz="16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lifestyle</a:t>
            </a:r>
            <a:r>
              <a:rPr dirty="0" sz="1600" spc="-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diseases</a:t>
            </a:r>
            <a:r>
              <a:rPr dirty="0" sz="1600" spc="-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such</a:t>
            </a:r>
            <a:r>
              <a:rPr dirty="0" sz="16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dirty="0" sz="1600" spc="-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diabetes,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high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cholesterol,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blood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pressure,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thyroid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disorders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obesity.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Prevalence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dirty="0" sz="1600" spc="8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Nearly</a:t>
            </a:r>
            <a:r>
              <a:rPr dirty="0" sz="1600" spc="87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16%</a:t>
            </a:r>
            <a:r>
              <a:rPr dirty="0" sz="1600" spc="87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86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people</a:t>
            </a:r>
            <a:r>
              <a:rPr dirty="0" sz="1600" spc="87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85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India</a:t>
            </a:r>
            <a:r>
              <a:rPr dirty="0" sz="1600" spc="8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600" spc="84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suffering</a:t>
            </a:r>
            <a:r>
              <a:rPr dirty="0" sz="1600" spc="77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Hypertension,</a:t>
            </a:r>
            <a:r>
              <a:rPr dirty="0" sz="1600" spc="78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followed</a:t>
            </a:r>
            <a:r>
              <a:rPr dirty="0" sz="1600" spc="74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dirty="0" sz="1600" spc="77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9.4%</a:t>
            </a:r>
            <a:r>
              <a:rPr dirty="0" sz="1600" spc="822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people</a:t>
            </a:r>
            <a:r>
              <a:rPr dirty="0" sz="1600" spc="7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600" spc="76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suffering</a:t>
            </a:r>
            <a:r>
              <a:rPr dirty="0" sz="1600" spc="69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dirty="0" sz="1600" spc="76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high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cholesterol,</a:t>
            </a:r>
            <a:r>
              <a:rPr dirty="0" sz="1600" spc="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6%</a:t>
            </a:r>
            <a:r>
              <a:rPr dirty="0" sz="1600" spc="102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suffering</a:t>
            </a:r>
            <a:r>
              <a:rPr dirty="0" sz="16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dirty="0" sz="1600" spc="4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diabetes</a:t>
            </a:r>
            <a:r>
              <a:rPr dirty="0" sz="16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6.7%</a:t>
            </a:r>
            <a:r>
              <a:rPr dirty="0" sz="1600" spc="102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suffering</a:t>
            </a:r>
            <a:r>
              <a:rPr dirty="0" sz="16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dirty="0" sz="1600" spc="4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thyroid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disorders.</a:t>
            </a:r>
            <a:r>
              <a:rPr dirty="0" sz="1600" spc="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Over</a:t>
            </a:r>
            <a:r>
              <a:rPr dirty="0" sz="1600" spc="8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8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years,</a:t>
            </a:r>
            <a:r>
              <a:rPr dirty="0" sz="1600" spc="4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there</a:t>
            </a:r>
            <a:r>
              <a:rPr dirty="0" sz="1600" spc="7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dirty="0" sz="1600" spc="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been</a:t>
            </a:r>
            <a:r>
              <a:rPr dirty="0" sz="1600" spc="8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dirty="0" sz="1600" spc="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increase</a:t>
            </a:r>
            <a:r>
              <a:rPr dirty="0" sz="1600" spc="6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8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number</a:t>
            </a:r>
            <a:r>
              <a:rPr dirty="0" sz="1600" spc="8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chronic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diseases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due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disruptive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lifestyle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changes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country.</a:t>
            </a: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05220" y="198595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15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72627" y="496868"/>
            <a:ext cx="3055948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Market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Analysis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4388" y="1124027"/>
            <a:ext cx="2928121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Tele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–Medicine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Market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India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–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98294" y="1507336"/>
            <a:ext cx="2214146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5acaff"/>
                </a:solidFill>
                <a:latin typeface="Calibri"/>
                <a:cs typeface="Calibri"/>
              </a:rPr>
              <a:t>Industry</a:t>
            </a:r>
            <a:r>
              <a:rPr dirty="0" sz="1600" spc="-38">
                <a:solidFill>
                  <a:srgbClr val="5aca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5acaff"/>
                </a:solidFill>
                <a:latin typeface="Calibri"/>
                <a:cs typeface="Calibri"/>
              </a:rPr>
              <a:t>Size</a:t>
            </a:r>
            <a:r>
              <a:rPr dirty="0" sz="1600" spc="-38">
                <a:solidFill>
                  <a:srgbClr val="5aca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5acaff"/>
                </a:solidFill>
                <a:latin typeface="Calibri"/>
                <a:cs typeface="Calibri"/>
              </a:rPr>
              <a:t>USD</a:t>
            </a:r>
            <a:r>
              <a:rPr dirty="0" sz="1600" spc="-37">
                <a:solidFill>
                  <a:srgbClr val="5aca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5acaff"/>
                </a:solidFill>
                <a:latin typeface="Calibri"/>
                <a:cs typeface="Calibri"/>
              </a:rPr>
              <a:t>Million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19341" y="1805989"/>
            <a:ext cx="35837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5acaff"/>
                </a:solidFill>
                <a:latin typeface="Calibri"/>
                <a:cs typeface="Calibri"/>
              </a:rPr>
              <a:t>40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914156" y="1828233"/>
            <a:ext cx="5435614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Telemedicine</a:t>
            </a:r>
            <a:r>
              <a:rPr dirty="0" sz="1600" spc="112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600" spc="22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dirty="0" sz="1600" spc="2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2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2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fast</a:t>
            </a:r>
            <a:r>
              <a:rPr dirty="0" sz="1600" spc="18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emerging</a:t>
            </a:r>
            <a:r>
              <a:rPr dirty="0" sz="1600" spc="2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segments</a:t>
            </a:r>
            <a:r>
              <a:rPr dirty="0" sz="1600" spc="2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2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health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914156" y="2072073"/>
            <a:ext cx="5440736" cy="17043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care</a:t>
            </a:r>
            <a:r>
              <a:rPr dirty="0" sz="1600" spc="10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sector</a:t>
            </a:r>
            <a:r>
              <a:rPr dirty="0" sz="1600" spc="1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dirty="0" sz="1600" spc="11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600" spc="1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gaining</a:t>
            </a:r>
            <a:r>
              <a:rPr dirty="0" sz="1600" spc="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massive</a:t>
            </a:r>
            <a:r>
              <a:rPr dirty="0" sz="1600" spc="1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attention</a:t>
            </a:r>
            <a:r>
              <a:rPr dirty="0" sz="1600" spc="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dirty="0" sz="1600" spc="10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its</a:t>
            </a:r>
            <a:r>
              <a:rPr dirty="0" sz="1600" spc="12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extensive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growth</a:t>
            </a:r>
            <a:r>
              <a:rPr dirty="0" sz="1600" spc="-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1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usage.</a:t>
            </a:r>
            <a:r>
              <a:rPr dirty="0" sz="1600" spc="-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Telemedicine</a:t>
            </a:r>
            <a:r>
              <a:rPr dirty="0" sz="1600" spc="-14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dirty="0" sz="16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helped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increasing</a:t>
            </a:r>
            <a:r>
              <a:rPr dirty="0" sz="1600" spc="-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access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1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affordable</a:t>
            </a:r>
            <a:r>
              <a:rPr dirty="0" sz="1600" spc="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healthcare</a:t>
            </a:r>
            <a:r>
              <a:rPr dirty="0" sz="1600" spc="11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1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dirty="0" sz="16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emergency</a:t>
            </a:r>
            <a:r>
              <a:rPr dirty="0" sz="1600" spc="12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1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intensive</a:t>
            </a:r>
          </a:p>
          <a:p>
            <a:pPr marL="0" marR="0">
              <a:lnSpc>
                <a:spcPts val="1600"/>
              </a:lnSpc>
              <a:spcBef>
                <a:spcPts val="37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care</a:t>
            </a:r>
            <a:r>
              <a:rPr dirty="0" sz="1600" spc="39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dirty="0" sz="1600" spc="4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600" spc="4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4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aid</a:t>
            </a:r>
            <a:r>
              <a:rPr dirty="0" sz="1600" spc="41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4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specialized</a:t>
            </a:r>
            <a:r>
              <a:rPr dirty="0" sz="1600" spc="38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professionals</a:t>
            </a:r>
            <a:r>
              <a:rPr dirty="0" sz="1600" spc="36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urban</a:t>
            </a:r>
            <a:r>
              <a:rPr dirty="0" sz="1600" spc="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areas.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r>
              <a:rPr dirty="0" sz="1600" spc="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dirty="0" sz="1600" spc="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also</a:t>
            </a:r>
            <a:r>
              <a:rPr dirty="0" sz="1600" spc="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helped</a:t>
            </a:r>
            <a:r>
              <a:rPr dirty="0" sz="1600" spc="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early</a:t>
            </a:r>
            <a:r>
              <a:rPr dirty="0" sz="1600" spc="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diagnosis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treatment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dirty="0" sz="1600" spc="5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dirty="0" sz="1600" spc="51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further</a:t>
            </a:r>
            <a:r>
              <a:rPr dirty="0" sz="1600" spc="5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enhanced</a:t>
            </a:r>
            <a:r>
              <a:rPr dirty="0" sz="1600" spc="5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health</a:t>
            </a:r>
            <a:r>
              <a:rPr dirty="0" sz="1600" spc="5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outcomes.</a:t>
            </a:r>
            <a:r>
              <a:rPr dirty="0" sz="1600" spc="5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Tele-Med</a:t>
            </a:r>
            <a:r>
              <a:rPr dirty="0" sz="1600" spc="37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expected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grow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@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30%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p.a.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between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2022-27.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19341" y="2252267"/>
            <a:ext cx="359370" cy="15801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5acaff"/>
                </a:solidFill>
                <a:latin typeface="Calibri"/>
                <a:cs typeface="Calibri"/>
              </a:rPr>
              <a:t>30</a:t>
            </a:r>
          </a:p>
          <a:p>
            <a:pPr marL="0" marR="0">
              <a:lnSpc>
                <a:spcPts val="1600"/>
              </a:lnSpc>
              <a:spcBef>
                <a:spcPts val="1913"/>
              </a:spcBef>
              <a:spcAft>
                <a:spcPts val="0"/>
              </a:spcAft>
            </a:pPr>
            <a:r>
              <a:rPr dirty="0" sz="1600">
                <a:solidFill>
                  <a:srgbClr val="5acaff"/>
                </a:solidFill>
                <a:latin typeface="Calibri"/>
                <a:cs typeface="Calibri"/>
              </a:rPr>
              <a:t>20</a:t>
            </a:r>
          </a:p>
          <a:p>
            <a:pPr marL="0" marR="0">
              <a:lnSpc>
                <a:spcPts val="1600"/>
              </a:lnSpc>
              <a:spcBef>
                <a:spcPts val="1914"/>
              </a:spcBef>
              <a:spcAft>
                <a:spcPts val="0"/>
              </a:spcAft>
            </a:pPr>
            <a:r>
              <a:rPr dirty="0" sz="1600">
                <a:solidFill>
                  <a:srgbClr val="5acaff"/>
                </a:solidFill>
                <a:latin typeface="Calibri"/>
                <a:cs typeface="Calibri"/>
              </a:rPr>
              <a:t>10</a:t>
            </a:r>
          </a:p>
          <a:p>
            <a:pPr marL="103981" marR="0">
              <a:lnSpc>
                <a:spcPts val="1600"/>
              </a:lnSpc>
              <a:spcBef>
                <a:spcPts val="1913"/>
              </a:spcBef>
              <a:spcAft>
                <a:spcPts val="0"/>
              </a:spcAft>
            </a:pPr>
            <a:r>
              <a:rPr dirty="0" sz="1600">
                <a:solidFill>
                  <a:srgbClr val="5acaff"/>
                </a:solidFill>
                <a:latin typeface="Calibri"/>
                <a:cs typeface="Calibri"/>
              </a:rPr>
              <a:t>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588081" y="3840021"/>
            <a:ext cx="564356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5acaff"/>
                </a:solidFill>
                <a:latin typeface="Calibri"/>
                <a:cs typeface="Calibri"/>
              </a:rPr>
              <a:t>2018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565880" y="3840021"/>
            <a:ext cx="564356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5acaff"/>
                </a:solidFill>
                <a:latin typeface="Calibri"/>
                <a:cs typeface="Calibri"/>
              </a:rPr>
              <a:t>2020</a:t>
            </a: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05220" y="198595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16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614543" y="698342"/>
            <a:ext cx="3055948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Market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Analysis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239993" y="3842549"/>
            <a:ext cx="2649555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Healthcare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Facilities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Delhi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-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8626" y="3935538"/>
            <a:ext cx="2933404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Anti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Aging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Treatment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India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–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239992" y="4262340"/>
            <a:ext cx="5639734" cy="25971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There</a:t>
            </a:r>
            <a:r>
              <a:rPr dirty="0" sz="1550" spc="66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has</a:t>
            </a:r>
            <a:r>
              <a:rPr dirty="0" sz="1550" spc="67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been</a:t>
            </a:r>
            <a:r>
              <a:rPr dirty="0" sz="1550" spc="69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dirty="0" sz="1550" spc="67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steady</a:t>
            </a:r>
            <a:r>
              <a:rPr dirty="0" sz="1550" spc="64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decline</a:t>
            </a:r>
            <a:r>
              <a:rPr dirty="0" sz="1550" spc="67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550" spc="67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number</a:t>
            </a:r>
            <a:r>
              <a:rPr dirty="0" sz="1550" spc="68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550" spc="68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health</a:t>
            </a:r>
            <a:r>
              <a:rPr dirty="0" sz="1550" spc="68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care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infrastructure</a:t>
            </a:r>
            <a:r>
              <a:rPr dirty="0" sz="155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crucial</a:t>
            </a:r>
            <a:r>
              <a:rPr dirty="0" sz="1550" spc="6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for</a:t>
            </a:r>
            <a:r>
              <a:rPr dirty="0" sz="1550" spc="5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first</a:t>
            </a:r>
            <a:r>
              <a:rPr dirty="0" sz="1550" spc="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level</a:t>
            </a:r>
            <a:r>
              <a:rPr dirty="0" sz="1550" spc="7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550" spc="9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intervention</a:t>
            </a:r>
            <a:r>
              <a:rPr dirty="0" sz="1550" spc="4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550" spc="8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Delhi.</a:t>
            </a:r>
            <a:r>
              <a:rPr dirty="0" sz="1550" spc="8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Number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55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primary</a:t>
            </a:r>
            <a:r>
              <a:rPr dirty="0" sz="1550" spc="-1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health</a:t>
            </a:r>
            <a:r>
              <a:rPr dirty="0" sz="155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centers</a:t>
            </a:r>
            <a:r>
              <a:rPr dirty="0" sz="1550" spc="-5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has</a:t>
            </a:r>
            <a:r>
              <a:rPr dirty="0" sz="1550" spc="-1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remained</a:t>
            </a:r>
            <a:r>
              <a:rPr dirty="0" sz="1550" spc="-2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stagnant</a:t>
            </a:r>
            <a:r>
              <a:rPr dirty="0" sz="1550" spc="-6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at</a:t>
            </a:r>
            <a:r>
              <a:rPr dirty="0" sz="1550" spc="-1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8.</a:t>
            </a:r>
            <a:r>
              <a:rPr dirty="0" sz="155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This</a:t>
            </a:r>
            <a:r>
              <a:rPr dirty="0" sz="1550" spc="-2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dirty="0" sz="1550" spc="-1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despite</a:t>
            </a:r>
          </a:p>
          <a:p>
            <a:pPr marL="0" marR="0">
              <a:lnSpc>
                <a:spcPts val="1550"/>
              </a:lnSpc>
              <a:spcBef>
                <a:spcPts val="26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550" spc="-2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fact</a:t>
            </a:r>
            <a:r>
              <a:rPr dirty="0" sz="1550" spc="-6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that</a:t>
            </a:r>
            <a:r>
              <a:rPr dirty="0" sz="1550" spc="-4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550" spc="-2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State’s</a:t>
            </a:r>
            <a:r>
              <a:rPr dirty="0" sz="1550" spc="-16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population</a:t>
            </a:r>
            <a:r>
              <a:rPr dirty="0" sz="1550" spc="-8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has</a:t>
            </a:r>
            <a:r>
              <a:rPr dirty="0" sz="1550" spc="-4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been</a:t>
            </a:r>
            <a:r>
              <a:rPr dirty="0" sz="1550" spc="-2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increasing</a:t>
            </a:r>
            <a:r>
              <a:rPr dirty="0" sz="1550" spc="-8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at</a:t>
            </a:r>
            <a:r>
              <a:rPr dirty="0" sz="1550" spc="-4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550" spc="-2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rate</a:t>
            </a:r>
            <a:r>
              <a:rPr dirty="0" sz="1550" spc="-9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of</a:t>
            </a:r>
          </a:p>
          <a:p>
            <a:pPr marL="0" marR="0">
              <a:lnSpc>
                <a:spcPts val="1550"/>
              </a:lnSpc>
              <a:spcBef>
                <a:spcPts val="309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10%</a:t>
            </a:r>
            <a:r>
              <a:rPr dirty="0" sz="1550" spc="39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every</a:t>
            </a:r>
            <a:r>
              <a:rPr dirty="0" sz="1550" spc="37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five</a:t>
            </a:r>
            <a:r>
              <a:rPr dirty="0" sz="1550" spc="35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years.</a:t>
            </a:r>
            <a:r>
              <a:rPr dirty="0" sz="1550" spc="32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Even</a:t>
            </a:r>
            <a:r>
              <a:rPr dirty="0" sz="1550" spc="33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more</a:t>
            </a:r>
            <a:r>
              <a:rPr dirty="0" sz="1550" spc="35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surprising</a:t>
            </a:r>
            <a:r>
              <a:rPr dirty="0" sz="1550" spc="34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dirty="0" sz="1550" spc="37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550" spc="39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fact</a:t>
            </a:r>
            <a:r>
              <a:rPr dirty="0" sz="1550" spc="34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that</a:t>
            </a:r>
            <a:r>
              <a:rPr dirty="0" sz="1550" spc="37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number</a:t>
            </a:r>
            <a:r>
              <a:rPr dirty="0" sz="1550" spc="-2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550" spc="-2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dispensaries</a:t>
            </a:r>
            <a:r>
              <a:rPr dirty="0" sz="1550" spc="-4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550" spc="-2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55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state</a:t>
            </a:r>
            <a:r>
              <a:rPr dirty="0" sz="1550" spc="-7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reduced</a:t>
            </a:r>
            <a:r>
              <a:rPr dirty="0" sz="1550" spc="-4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by</a:t>
            </a:r>
            <a:r>
              <a:rPr dirty="0" sz="1550" spc="-3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17%</a:t>
            </a:r>
            <a:r>
              <a:rPr dirty="0" sz="155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550" spc="-2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just</a:t>
            </a:r>
            <a:r>
              <a:rPr dirty="0" sz="1550" spc="-3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one</a:t>
            </a:r>
            <a:r>
              <a:rPr dirty="0" sz="1550" spc="-2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year:</a:t>
            </a:r>
          </a:p>
          <a:p>
            <a:pPr marL="0" marR="0">
              <a:lnSpc>
                <a:spcPts val="1550"/>
              </a:lnSpc>
              <a:spcBef>
                <a:spcPts val="259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from</a:t>
            </a:r>
            <a:r>
              <a:rPr dirty="0" sz="1550" spc="-5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1,507</a:t>
            </a:r>
            <a:r>
              <a:rPr dirty="0" sz="1550" spc="23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550" spc="11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2015</a:t>
            </a:r>
            <a:r>
              <a:rPr dirty="0" sz="1550" spc="23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1,240</a:t>
            </a:r>
            <a:r>
              <a:rPr dirty="0" sz="1550" spc="23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550" spc="11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2016.</a:t>
            </a:r>
            <a:r>
              <a:rPr dirty="0" sz="1550" spc="23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It</a:t>
            </a:r>
            <a:r>
              <a:rPr dirty="0" sz="1550" spc="-2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worth</a:t>
            </a:r>
            <a:r>
              <a:rPr dirty="0" sz="1550" spc="-3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noting</a:t>
            </a:r>
            <a:r>
              <a:rPr dirty="0" sz="1550" spc="-4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that</a:t>
            </a:r>
            <a:r>
              <a:rPr dirty="0" sz="1550" spc="-3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although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550" spc="-1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number</a:t>
            </a:r>
            <a:r>
              <a:rPr dirty="0" sz="1550" spc="-2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550" spc="-2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nursing</a:t>
            </a:r>
            <a:r>
              <a:rPr dirty="0" sz="1550" spc="-6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homes</a:t>
            </a:r>
            <a:r>
              <a:rPr dirty="0" sz="1550" spc="-2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has</a:t>
            </a:r>
            <a:r>
              <a:rPr dirty="0" sz="1550" spc="-3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almost</a:t>
            </a:r>
            <a:r>
              <a:rPr dirty="0" sz="1550" spc="-5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doubled</a:t>
            </a:r>
            <a:r>
              <a:rPr dirty="0" sz="1550" spc="-3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from</a:t>
            </a:r>
            <a:r>
              <a:rPr dirty="0" sz="1550" spc="-5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607</a:t>
            </a:r>
            <a:r>
              <a:rPr dirty="0" sz="1550" spc="25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1,057</a:t>
            </a:r>
          </a:p>
          <a:p>
            <a:pPr marL="0" marR="0">
              <a:lnSpc>
                <a:spcPts val="1550"/>
              </a:lnSpc>
              <a:spcBef>
                <a:spcPts val="260"/>
              </a:spcBef>
              <a:spcAft>
                <a:spcPts val="0"/>
              </a:spcAft>
            </a:pP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between</a:t>
            </a:r>
            <a:r>
              <a:rPr dirty="0" sz="1550" spc="107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2007</a:t>
            </a:r>
            <a:r>
              <a:rPr dirty="0" sz="1550" spc="147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1550" spc="146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2016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,</a:t>
            </a:r>
            <a:r>
              <a:rPr dirty="0" sz="1550" spc="9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number</a:t>
            </a:r>
            <a:r>
              <a:rPr dirty="0" sz="1550" spc="9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550" spc="9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hospitals</a:t>
            </a:r>
            <a:r>
              <a:rPr dirty="0" sz="1550" spc="5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dwindled</a:t>
            </a:r>
            <a:r>
              <a:rPr dirty="0" sz="1550" spc="9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from</a:t>
            </a:r>
            <a:r>
              <a:rPr dirty="0" sz="1550" spc="6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94</a:t>
            </a:r>
            <a:r>
              <a:rPr dirty="0" sz="1550" spc="14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in</a:t>
            </a:r>
          </a:p>
          <a:p>
            <a:pPr marL="0" marR="0">
              <a:lnSpc>
                <a:spcPts val="1550"/>
              </a:lnSpc>
              <a:spcBef>
                <a:spcPts val="309"/>
              </a:spcBef>
              <a:spcAft>
                <a:spcPts val="0"/>
              </a:spcAft>
            </a:pP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2012</a:t>
            </a:r>
            <a:r>
              <a:rPr dirty="0" sz="1550" spc="49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550" spc="469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83</a:t>
            </a:r>
            <a:r>
              <a:rPr dirty="0" sz="1550" spc="484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550" spc="48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2016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.</a:t>
            </a:r>
            <a:r>
              <a:rPr dirty="0" sz="1550" spc="43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550" spc="4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immediate</a:t>
            </a:r>
            <a:r>
              <a:rPr dirty="0" sz="1550" spc="41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fallout</a:t>
            </a:r>
            <a:r>
              <a:rPr dirty="0" sz="1550" spc="39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550" spc="4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this</a:t>
            </a:r>
            <a:r>
              <a:rPr dirty="0" sz="1550" spc="43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dirty="0" sz="1550" spc="43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that</a:t>
            </a:r>
            <a:r>
              <a:rPr dirty="0" sz="1550" spc="43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550"/>
              </a:lnSpc>
              <a:spcBef>
                <a:spcPts val="259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hospitals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Delhi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are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facing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heavy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patient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load.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48626" y="4386325"/>
            <a:ext cx="5045349" cy="1179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Indian</a:t>
            </a:r>
            <a:r>
              <a:rPr dirty="0" sz="1550" spc="71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Anti-Aging</a:t>
            </a:r>
            <a:r>
              <a:rPr dirty="0" sz="1550" spc="69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industry</a:t>
            </a:r>
            <a:r>
              <a:rPr dirty="0" sz="1550" spc="70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has</a:t>
            </a:r>
            <a:r>
              <a:rPr dirty="0" sz="1550" spc="71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reported</a:t>
            </a:r>
            <a:r>
              <a:rPr dirty="0" sz="1550" spc="69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dirty="0" sz="1550" spc="72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tremendous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growth</a:t>
            </a:r>
            <a:r>
              <a:rPr dirty="0" sz="1550" spc="71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550" spc="73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550" spc="74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recent</a:t>
            </a:r>
            <a:r>
              <a:rPr dirty="0" sz="1550" spc="71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years,</a:t>
            </a:r>
            <a:r>
              <a:rPr dirty="0" sz="1550" spc="68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1550" spc="73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dirty="0" sz="1550" spc="72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presenting</a:t>
            </a:r>
            <a:r>
              <a:rPr dirty="0" sz="1550" spc="68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ample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opportunities</a:t>
            </a:r>
            <a:r>
              <a:rPr dirty="0" sz="1550" spc="71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550" spc="73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550" spc="75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industry</a:t>
            </a:r>
            <a:r>
              <a:rPr dirty="0" sz="1550" spc="72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players.</a:t>
            </a:r>
            <a:r>
              <a:rPr dirty="0" sz="1550" spc="64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With</a:t>
            </a:r>
            <a:r>
              <a:rPr dirty="0" sz="1550" spc="74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favourable</a:t>
            </a:r>
          </a:p>
          <a:p>
            <a:pPr marL="0" marR="0">
              <a:lnSpc>
                <a:spcPts val="1550"/>
              </a:lnSpc>
              <a:spcBef>
                <a:spcPts val="259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demographics</a:t>
            </a:r>
            <a:r>
              <a:rPr dirty="0" sz="1550" spc="82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1550" spc="87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rising</a:t>
            </a:r>
            <a:r>
              <a:rPr dirty="0" sz="1550" spc="86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awareness,</a:t>
            </a:r>
            <a:r>
              <a:rPr dirty="0" sz="1550" spc="82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Indian</a:t>
            </a:r>
            <a:r>
              <a:rPr dirty="0" sz="1550" spc="86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Anti-Aging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market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poised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550" spc="-3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scale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newer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acmes.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48626" y="5803645"/>
            <a:ext cx="5035029" cy="9436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Globally</a:t>
            </a:r>
            <a:r>
              <a:rPr dirty="0" sz="1550" spc="10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it</a:t>
            </a:r>
            <a:r>
              <a:rPr dirty="0" sz="1550" spc="13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dirty="0" sz="1550" spc="12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around</a:t>
            </a:r>
            <a:r>
              <a:rPr dirty="0" sz="1550" spc="9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$600</a:t>
            </a:r>
            <a:r>
              <a:rPr dirty="0" sz="1550" spc="185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billion</a:t>
            </a:r>
            <a:r>
              <a:rPr dirty="0" sz="1550" spc="171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business</a:t>
            </a:r>
            <a:r>
              <a:rPr dirty="0" sz="1550" spc="11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550" spc="12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550" spc="14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world</a:t>
            </a:r>
            <a:r>
              <a:rPr dirty="0" sz="1550" spc="11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and</a:t>
            </a:r>
          </a:p>
          <a:p>
            <a:pPr marL="0" marR="0">
              <a:lnSpc>
                <a:spcPts val="1550"/>
              </a:lnSpc>
              <a:spcBef>
                <a:spcPts val="309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even</a:t>
            </a:r>
            <a:r>
              <a:rPr dirty="0" sz="1550" spc="2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550" spc="3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India</a:t>
            </a:r>
            <a:r>
              <a:rPr dirty="0" sz="1550" spc="2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there</a:t>
            </a:r>
            <a:r>
              <a:rPr dirty="0" sz="1550" spc="3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dirty="0" sz="1550" spc="3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around</a:t>
            </a:r>
            <a:r>
              <a:rPr dirty="0" sz="155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41,000</a:t>
            </a:r>
            <a:r>
              <a:rPr dirty="0" sz="1550" spc="94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0d0d0d"/>
                </a:solidFill>
                <a:latin typeface="Calibri"/>
                <a:cs typeface="Calibri"/>
              </a:rPr>
              <a:t>Crore</a:t>
            </a:r>
            <a:r>
              <a:rPr dirty="0" sz="1550" spc="46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business</a:t>
            </a:r>
            <a:r>
              <a:rPr dirty="0" sz="1550" spc="1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550" spc="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these</a:t>
            </a:r>
          </a:p>
          <a:p>
            <a:pPr marL="0" marR="0">
              <a:lnSpc>
                <a:spcPts val="1550"/>
              </a:lnSpc>
              <a:spcBef>
                <a:spcPts val="309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anti-ageing</a:t>
            </a:r>
            <a:r>
              <a:rPr dirty="0" sz="1550" spc="20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1550" spc="25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cosmetic</a:t>
            </a:r>
            <a:r>
              <a:rPr dirty="0" sz="1550" spc="21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products.</a:t>
            </a:r>
            <a:r>
              <a:rPr dirty="0" sz="1550" spc="21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India</a:t>
            </a:r>
            <a:r>
              <a:rPr dirty="0" sz="1550" spc="24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dirty="0" sz="1550" spc="24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now</a:t>
            </a:r>
            <a:r>
              <a:rPr dirty="0" sz="1550" spc="25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dirty="0" sz="1550" spc="25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hub</a:t>
            </a:r>
            <a:r>
              <a:rPr dirty="0" sz="1550" spc="25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for</a:t>
            </a:r>
          </a:p>
          <a:p>
            <a:pPr marL="0" marR="0">
              <a:lnSpc>
                <a:spcPts val="1550"/>
              </a:lnSpc>
              <a:spcBef>
                <a:spcPts val="259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medical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tourism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anti-aging.</a:t>
            </a:r>
          </a:p>
        </p:txBody>
      </p:sp>
    </p:spTree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05220" y="198595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17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16352" y="715656"/>
            <a:ext cx="5261481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Marketing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Plan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&amp;</a:t>
            </a:r>
            <a:r>
              <a:rPr dirty="0" sz="3600" spc="-90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Strategies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265020" y="1549708"/>
            <a:ext cx="132047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Objective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35517" y="1920724"/>
            <a:ext cx="1556404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Target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Customer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265020" y="2000088"/>
            <a:ext cx="225762" cy="75988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126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76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658720" y="2037388"/>
            <a:ext cx="4803263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Increase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traffic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website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Apps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658720" y="2281228"/>
            <a:ext cx="6200371" cy="14604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Introducing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promoting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concept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Tele-medicine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Increase</a:t>
            </a:r>
            <a:r>
              <a:rPr dirty="0" sz="1600" spc="19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21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visibility</a:t>
            </a:r>
            <a:r>
              <a:rPr dirty="0" sz="1600" spc="19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21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company’s</a:t>
            </a:r>
            <a:r>
              <a:rPr dirty="0" sz="1600" spc="11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brand</a:t>
            </a:r>
            <a:r>
              <a:rPr dirty="0" sz="1600" spc="16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600" spc="2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Google</a:t>
            </a:r>
            <a:r>
              <a:rPr dirty="0" sz="1600" spc="22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19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other</a:t>
            </a:r>
            <a:r>
              <a:rPr dirty="0" sz="1600" spc="22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search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engines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various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platforms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social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media</a:t>
            </a:r>
          </a:p>
          <a:p>
            <a:pPr marL="0" marR="0">
              <a:lnSpc>
                <a:spcPts val="1600"/>
              </a:lnSpc>
              <a:spcBef>
                <a:spcPts val="37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Bring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referrals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other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healthcare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organizations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dirty="0" sz="1600" spc="3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quality</a:t>
            </a:r>
            <a:r>
              <a:rPr dirty="0" sz="1600" spc="3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consultancy</a:t>
            </a:r>
            <a:r>
              <a:rPr dirty="0" sz="1600" spc="31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dirty="0" sz="1600" spc="36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34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assist</a:t>
            </a:r>
            <a:r>
              <a:rPr dirty="0" sz="1600" spc="3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people</a:t>
            </a:r>
            <a:r>
              <a:rPr dirty="0" sz="1600" spc="36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34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maintaining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health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5517" y="2408404"/>
            <a:ext cx="4363730" cy="972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16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targeted</a:t>
            </a:r>
            <a:r>
              <a:rPr dirty="0" sz="1600" spc="9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customer</a:t>
            </a:r>
            <a:r>
              <a:rPr dirty="0" sz="1600" spc="14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segments</a:t>
            </a:r>
            <a:r>
              <a:rPr dirty="0" sz="1600" spc="15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17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17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company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600" spc="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people</a:t>
            </a:r>
            <a:r>
              <a:rPr dirty="0" sz="1600" spc="4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aged</a:t>
            </a:r>
            <a:r>
              <a:rPr dirty="0" sz="1600" spc="39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r>
              <a:rPr dirty="0" sz="1600" spc="4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40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75</a:t>
            </a:r>
            <a:r>
              <a:rPr dirty="0" sz="1600" spc="4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years</a:t>
            </a:r>
            <a:r>
              <a:rPr dirty="0" sz="1600" spc="3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suffering</a:t>
            </a:r>
            <a:r>
              <a:rPr dirty="0" sz="1600" spc="32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obesity,</a:t>
            </a:r>
            <a:r>
              <a:rPr dirty="0" sz="1600" spc="-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diabetes,</a:t>
            </a:r>
            <a:r>
              <a:rPr dirty="0" sz="1600" spc="4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hypertension,</a:t>
            </a:r>
            <a:r>
              <a:rPr dirty="0" sz="1600" spc="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mental</a:t>
            </a:r>
            <a:r>
              <a:rPr dirty="0" sz="1600" spc="3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conditions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age-related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issues.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65020" y="2975448"/>
            <a:ext cx="225762" cy="51604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126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274216" y="4313926"/>
            <a:ext cx="1970033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Marketing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Calendar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–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277112" y="4435846"/>
            <a:ext cx="1571152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Measurements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–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55223" y="4557766"/>
            <a:ext cx="2046436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Modes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Marketing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–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274216" y="4801606"/>
            <a:ext cx="3713100" cy="1704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Welltopia</a:t>
            </a:r>
            <a:r>
              <a:rPr dirty="0" sz="16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dirty="0" sz="1600" spc="6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set</a:t>
            </a:r>
            <a:r>
              <a:rPr dirty="0" sz="1600" spc="6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up</a:t>
            </a:r>
            <a:r>
              <a:rPr dirty="0" sz="1600" spc="6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6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marketing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calendar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dirty="0" sz="1600" spc="35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600" spc="37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updated</a:t>
            </a:r>
            <a:r>
              <a:rPr dirty="0" sz="1600" spc="33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600" spc="35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regular</a:t>
            </a:r>
            <a:r>
              <a:rPr dirty="0" sz="1600" spc="35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intervals.</a:t>
            </a:r>
            <a:r>
              <a:rPr dirty="0" sz="1600" spc="33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calendar</a:t>
            </a:r>
            <a:r>
              <a:rPr dirty="0" sz="1600" spc="40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assists</a:t>
            </a:r>
            <a:r>
              <a:rPr dirty="0" sz="1600" spc="40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4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marketing</a:t>
            </a:r>
            <a:r>
              <a:rPr dirty="0" sz="1600" spc="35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officer</a:t>
            </a:r>
            <a:r>
              <a:rPr dirty="0" sz="1600" spc="3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measuring</a:t>
            </a:r>
            <a:r>
              <a:rPr dirty="0" sz="1600" spc="12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129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r>
              <a:rPr dirty="0" sz="1600" spc="127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129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marketing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strategies,</a:t>
            </a:r>
            <a:r>
              <a:rPr dirty="0" sz="1600" spc="21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27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order</a:t>
            </a:r>
            <a:r>
              <a:rPr dirty="0" sz="1600" spc="28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28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improve</a:t>
            </a:r>
            <a:r>
              <a:rPr dirty="0" sz="1600" spc="2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29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same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add</a:t>
            </a:r>
            <a:r>
              <a:rPr dirty="0" sz="1600" spc="-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some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tools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marketing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company.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9277112" y="4923526"/>
            <a:ext cx="2597497" cy="146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Welltopia</a:t>
            </a:r>
            <a:r>
              <a:rPr dirty="0" sz="1600" spc="1728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measures</a:t>
            </a:r>
            <a:r>
              <a:rPr dirty="0" sz="1600" spc="176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r>
              <a:rPr dirty="0" sz="1600" spc="98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100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marketing</a:t>
            </a:r>
            <a:r>
              <a:rPr dirty="0" sz="1600" spc="92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600" spc="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6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objectives</a:t>
            </a:r>
            <a:r>
              <a:rPr dirty="0" sz="1600" spc="4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dirty="0" sz="1600" spc="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been</a:t>
            </a:r>
            <a:r>
              <a:rPr dirty="0" sz="1600" spc="8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created</a:t>
            </a:r>
            <a:r>
              <a:rPr dirty="0" sz="1600" spc="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earlier</a:t>
            </a:r>
            <a:r>
              <a:rPr dirty="0" sz="1600" spc="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7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make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sure</a:t>
            </a:r>
            <a:r>
              <a:rPr dirty="0" sz="1600" spc="45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dirty="0" sz="1600" spc="4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4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r>
              <a:rPr dirty="0" sz="1600" spc="45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goes</a:t>
            </a:r>
            <a:r>
              <a:rPr dirty="0" sz="1600" spc="46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as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planned.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55223" y="5008146"/>
            <a:ext cx="225762" cy="124756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126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76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76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76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848923" y="5045446"/>
            <a:ext cx="2920638" cy="12166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Social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Media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Referrals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Website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mails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Search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Engine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Optimization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(SEO)</a:t>
            </a:r>
          </a:p>
        </p:txBody>
      </p:sp>
    </p:spTree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05220" y="198595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18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74262" y="715656"/>
            <a:ext cx="2849750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SWOT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Analysis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49801" y="1479939"/>
            <a:ext cx="969019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Strength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173994" y="1493673"/>
            <a:ext cx="432494" cy="647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>
                <a:solidFill>
                  <a:srgbClr val="ffffff"/>
                </a:solidFill>
                <a:latin typeface="Calibri"/>
                <a:cs typeface="Calibri"/>
              </a:rPr>
              <a:t>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516657" y="1514435"/>
            <a:ext cx="694729" cy="647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>
                <a:solidFill>
                  <a:srgbClr val="ffffff"/>
                </a:solidFill>
                <a:latin typeface="Calibri"/>
                <a:cs typeface="Calibri"/>
              </a:rPr>
              <a:t>W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883354" y="1790860"/>
            <a:ext cx="1117364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Weakness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49801" y="1956074"/>
            <a:ext cx="2036079" cy="27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Highly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Skilled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Team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49801" y="2199914"/>
            <a:ext cx="4170722" cy="1010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Experience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Qualification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Management</a:t>
            </a:r>
          </a:p>
          <a:p>
            <a:pPr marL="0" marR="0">
              <a:lnSpc>
                <a:spcPts val="1843"/>
              </a:lnSpc>
              <a:spcBef>
                <a:spcPts val="76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Strong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Marketing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Strategies</a:t>
            </a:r>
          </a:p>
          <a:p>
            <a:pPr marL="0" marR="0">
              <a:lnSpc>
                <a:spcPts val="1843"/>
              </a:lnSpc>
              <a:spcBef>
                <a:spcPts val="76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Already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Established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Network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</a:p>
          <a:p>
            <a:pPr marL="0" marR="0">
              <a:lnSpc>
                <a:spcPts val="1843"/>
              </a:lnSpc>
              <a:spcBef>
                <a:spcPts val="76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Diversified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Niche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883354" y="2266995"/>
            <a:ext cx="4350472" cy="52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Relatively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new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business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brand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needs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</a:t>
            </a:r>
          </a:p>
          <a:p>
            <a:pPr marL="285750" marR="0">
              <a:lnSpc>
                <a:spcPts val="1600"/>
              </a:lnSpc>
              <a:spcBef>
                <a:spcPts val="37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strengthened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further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49801" y="3175274"/>
            <a:ext cx="4350897" cy="766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Foray</a:t>
            </a:r>
            <a:r>
              <a:rPr dirty="0" sz="1600" spc="15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into</a:t>
            </a:r>
            <a:r>
              <a:rPr dirty="0" sz="1600" spc="20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Telemedicine</a:t>
            </a:r>
            <a:r>
              <a:rPr dirty="0" sz="1600" spc="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where</a:t>
            </a:r>
            <a:r>
              <a:rPr dirty="0" sz="1600" spc="22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competition</a:t>
            </a:r>
            <a:r>
              <a:rPr dirty="0" sz="1600" spc="1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</a:p>
          <a:p>
            <a:pPr marL="28575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lesser</a:t>
            </a:r>
            <a:r>
              <a:rPr dirty="0" sz="1600" spc="73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71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growth</a:t>
            </a:r>
            <a:r>
              <a:rPr dirty="0" sz="1600" spc="71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600" spc="71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higher</a:t>
            </a:r>
            <a:r>
              <a:rPr dirty="0" sz="1600" spc="7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71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there</a:t>
            </a:r>
            <a:r>
              <a:rPr dirty="0" sz="1600" spc="71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</a:p>
          <a:p>
            <a:pPr marL="28575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opportunity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synergies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127580" y="4100071"/>
            <a:ext cx="556021" cy="647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>
                <a:solidFill>
                  <a:srgbClr val="ffffff"/>
                </a:solidFill>
                <a:latin typeface="Calibri"/>
                <a:cs typeface="Calibri"/>
              </a:rPr>
              <a:t>O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9638743" y="4102656"/>
            <a:ext cx="449460" cy="647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>
                <a:solidFill>
                  <a:srgbClr val="ffffff"/>
                </a:solidFill>
                <a:latin typeface="Calibri"/>
                <a:cs typeface="Calibri"/>
              </a:rPr>
              <a:t>T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55223" y="4181490"/>
            <a:ext cx="1324756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Opportunity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892550" y="4178910"/>
            <a:ext cx="776696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Threat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55223" y="4657626"/>
            <a:ext cx="225762" cy="51604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126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822609" y="4694926"/>
            <a:ext cx="3630270" cy="728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6314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Shortage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Doctors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Most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Parts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India</a:t>
            </a:r>
          </a:p>
          <a:p>
            <a:pPr marL="26314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Huge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Demand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Supply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Gap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esp.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area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Tele-medicine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5892550" y="4655046"/>
            <a:ext cx="225762" cy="2722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168089" y="4692346"/>
            <a:ext cx="3380679" cy="485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211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Competition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Wellness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Lifestyle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Strong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Brands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such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VLCC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5892550" y="5142726"/>
            <a:ext cx="4348713" cy="52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Prolific</a:t>
            </a:r>
            <a:r>
              <a:rPr dirty="0" sz="1600" spc="50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Competition</a:t>
            </a:r>
            <a:r>
              <a:rPr dirty="0" sz="1600" spc="5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dirty="0" sz="1600" spc="53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Small</a:t>
            </a:r>
            <a:r>
              <a:rPr dirty="0" sz="1600" spc="5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Timer</a:t>
            </a:r>
            <a:r>
              <a:rPr dirty="0" sz="1600" spc="54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Weight</a:t>
            </a:r>
          </a:p>
          <a:p>
            <a:pPr marL="285750" marR="0">
              <a:lnSpc>
                <a:spcPts val="1600"/>
              </a:lnSpc>
              <a:spcBef>
                <a:spcPts val="37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Loss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Experts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55223" y="5389146"/>
            <a:ext cx="225762" cy="51604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126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848923" y="5426446"/>
            <a:ext cx="3946967" cy="485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Tie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up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Corporates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Growing</a:t>
            </a:r>
            <a:r>
              <a:rPr dirty="0" sz="1600" spc="49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market</a:t>
            </a:r>
            <a:r>
              <a:rPr dirty="0" sz="1600" spc="45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dirty="0" sz="1600" spc="4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Lifestyle</a:t>
            </a:r>
            <a:r>
              <a:rPr dirty="0" sz="1600" spc="46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Diseases</a:t>
            </a:r>
            <a:r>
              <a:rPr dirty="0" sz="1600" spc="51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5892550" y="5630405"/>
            <a:ext cx="225762" cy="2722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6178300" y="5667705"/>
            <a:ext cx="4054600" cy="485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Low</a:t>
            </a:r>
            <a:r>
              <a:rPr dirty="0" sz="1600" spc="5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Penetration</a:t>
            </a:r>
            <a:r>
              <a:rPr dirty="0" sz="1600" spc="4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51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Healthcare</a:t>
            </a:r>
            <a:r>
              <a:rPr dirty="0" sz="1600" spc="47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Insurance</a:t>
            </a:r>
            <a:r>
              <a:rPr dirty="0" sz="1600" spc="46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India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55223" y="5914126"/>
            <a:ext cx="1883249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Anti-aging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treatment</a:t>
            </a:r>
          </a:p>
        </p:txBody>
      </p:sp>
    </p:spTree>
  </p:cSld>
  <p:clrMapOvr>
    <a:masterClrMapping/>
  </p:clrMapOvr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>
            <a:hlinkClick r:id="rId2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05220" y="198595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19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32374" y="390198"/>
            <a:ext cx="4205349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Intellectual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Properties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3289" y="1305489"/>
            <a:ext cx="11507379" cy="485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Intellectual</a:t>
            </a:r>
            <a:r>
              <a:rPr dirty="0" sz="1600" spc="332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properties</a:t>
            </a:r>
            <a:r>
              <a:rPr dirty="0" sz="1600" spc="363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600" spc="367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crown</a:t>
            </a:r>
            <a:r>
              <a:rPr dirty="0" sz="1600" spc="377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jewel</a:t>
            </a:r>
            <a:r>
              <a:rPr dirty="0" sz="1600" spc="349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392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heart</a:t>
            </a:r>
            <a:r>
              <a:rPr dirty="0" sz="1600" spc="38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38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38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company</a:t>
            </a:r>
            <a:r>
              <a:rPr dirty="0" sz="1600" spc="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383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terms</a:t>
            </a:r>
            <a:r>
              <a:rPr dirty="0" sz="1600" spc="36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38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differentiating</a:t>
            </a:r>
            <a:r>
              <a:rPr dirty="0" sz="1600" spc="218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strategy</a:t>
            </a:r>
            <a:r>
              <a:rPr dirty="0" sz="1600" spc="3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392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revenue</a:t>
            </a:r>
            <a:r>
              <a:rPr dirty="0" sz="1600" spc="3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generation.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Welltopia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created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IP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so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far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91564" y="2057366"/>
            <a:ext cx="480073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spc="-12" b="1">
                <a:solidFill>
                  <a:srgbClr val="ffffff"/>
                </a:solidFill>
                <a:latin typeface="Calibri"/>
                <a:cs typeface="Calibri"/>
              </a:rPr>
              <a:t>Youth-Back</a:t>
            </a: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TM</a:t>
            </a:r>
            <a:r>
              <a:rPr dirty="0" sz="800" spc="17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Anti-wrinkle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Anti-acne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Solution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91564" y="2602843"/>
            <a:ext cx="225762" cy="100372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3966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85264" y="2640143"/>
            <a:ext cx="5472184" cy="607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created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Youth-back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emulsion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consisting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Vitamin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B,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C,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</a:t>
            </a:r>
          </a:p>
          <a:p>
            <a:pPr marL="19608" marR="0">
              <a:lnSpc>
                <a:spcPts val="1600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various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natural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pharmaceutical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agents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85264" y="3371663"/>
            <a:ext cx="4496431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solution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act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reducing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sebum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production,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thus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04873" y="3737423"/>
            <a:ext cx="1968105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fighting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bacteria/acne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91564" y="4065883"/>
            <a:ext cx="225762" cy="100372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1086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  <a:p>
            <a:pPr marL="0" marR="0">
              <a:lnSpc>
                <a:spcPts val="1843"/>
              </a:lnSpc>
              <a:spcBef>
                <a:spcPts val="1086"/>
              </a:spcBef>
              <a:spcAft>
                <a:spcPts val="0"/>
              </a:spcAft>
            </a:pPr>
            <a:r>
              <a:rPr dirty="0" sz="1650">
                <a:solidFill>
                  <a:srgbClr val="ffffff"/>
                </a:solidFill>
                <a:latin typeface="QODPGH+ArialMT"/>
                <a:cs typeface="QODPGH+ArialMT"/>
              </a:rPr>
              <a:t>•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85264" y="4103183"/>
            <a:ext cx="7852604" cy="6070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increases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cell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turnover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skin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thus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exfoliate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smoothly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without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need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chemical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peeling</a:t>
            </a:r>
          </a:p>
          <a:p>
            <a:pPr marL="0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increases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collagen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production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thus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enhances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elasticity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skin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naturally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85264" y="4834703"/>
            <a:ext cx="358576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522158" y="4834703"/>
            <a:ext cx="603944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know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422377" y="4834703"/>
            <a:ext cx="593824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311187" y="4834703"/>
            <a:ext cx="366315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974075" y="4834703"/>
            <a:ext cx="99566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Anti-aging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259065" y="4834703"/>
            <a:ext cx="996057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treatment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545743" y="4834703"/>
            <a:ext cx="463252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303881" y="4834703"/>
            <a:ext cx="108475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Youth-back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8667551" y="4834703"/>
            <a:ext cx="90924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emulsion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9871777" y="4834703"/>
            <a:ext cx="684807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please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0852165" y="4834703"/>
            <a:ext cx="355203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go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11502552" y="4834703"/>
            <a:ext cx="32762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885264" y="5200463"/>
            <a:ext cx="4570015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https://www.youtube.com/watch?v=eXq3d14EAwo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1249" y="5740419"/>
            <a:ext cx="5984638" cy="728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information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Intellectual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Properties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Welltopia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available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at</a:t>
            </a:r>
          </a:p>
          <a:p>
            <a:pPr marL="0" marR="0">
              <a:lnSpc>
                <a:spcPts val="1600"/>
              </a:lnSpc>
              <a:spcBef>
                <a:spcPts val="2239"/>
              </a:spcBef>
              <a:spcAft>
                <a:spcPts val="0"/>
              </a:spcAft>
            </a:pPr>
            <a:r>
              <a:rPr dirty="0" sz="1600" u="sng">
                <a:solidFill>
                  <a:srgbClr val="c8edff"/>
                </a:solidFill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https://www.welltopia.pro/intellectual-properties/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328345" y="71685"/>
            <a:ext cx="1184473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Introduction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49846" y="71685"/>
            <a:ext cx="255389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414073" y="168650"/>
            <a:ext cx="3453712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Table</a:t>
            </a:r>
            <a:r>
              <a:rPr dirty="0" sz="3600" spc="-85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Of</a:t>
            </a:r>
            <a:r>
              <a:rPr dirty="0" sz="3600" spc="-88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Contents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328345" y="437445"/>
            <a:ext cx="1016396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Objectives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249846" y="437445"/>
            <a:ext cx="255389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4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328345" y="803205"/>
            <a:ext cx="1702808" cy="6070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Statement</a:t>
            </a:r>
          </a:p>
          <a:p>
            <a:pPr marL="0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Vision</a:t>
            </a:r>
            <a:r>
              <a:rPr dirty="0" sz="1600" spc="3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Statement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249846" y="803205"/>
            <a:ext cx="255389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5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251573" y="1168965"/>
            <a:ext cx="255389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5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328345" y="1534725"/>
            <a:ext cx="3984627" cy="972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Hybrid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Business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Model-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synergistic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approach</a:t>
            </a:r>
          </a:p>
          <a:p>
            <a:pPr marL="0" marR="0">
              <a:lnSpc>
                <a:spcPts val="1600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Product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</a:p>
          <a:p>
            <a:pPr marL="0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Welltopia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Apps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237349" y="1534725"/>
            <a:ext cx="255389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6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233284" y="1900485"/>
            <a:ext cx="692574" cy="13385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61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7-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10</a:t>
            </a:r>
          </a:p>
          <a:p>
            <a:pPr marL="0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11-12</a:t>
            </a:r>
          </a:p>
          <a:p>
            <a:pPr marL="20625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13-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16</a:t>
            </a:r>
          </a:p>
          <a:p>
            <a:pPr marL="16561" marR="0">
              <a:lnSpc>
                <a:spcPts val="1600"/>
              </a:lnSpc>
              <a:spcBef>
                <a:spcPts val="123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17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328345" y="2632005"/>
            <a:ext cx="1512237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Market</a:t>
            </a:r>
            <a:r>
              <a:rPr dirty="0" sz="1600" spc="3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Analysis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328345" y="2997765"/>
            <a:ext cx="2674134" cy="6070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Marketing</a:t>
            </a:r>
            <a:r>
              <a:rPr dirty="0" sz="1600" spc="3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Strategies</a:t>
            </a:r>
          </a:p>
          <a:p>
            <a:pPr marL="0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SWOT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Analysis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9241412" y="3363525"/>
            <a:ext cx="35837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18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328345" y="3729285"/>
            <a:ext cx="1978987" cy="6070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Intellectual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Properties</a:t>
            </a:r>
          </a:p>
          <a:p>
            <a:pPr marL="0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3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Team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9252385" y="3729285"/>
            <a:ext cx="35837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19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9249846" y="4095045"/>
            <a:ext cx="35837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20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328345" y="4460804"/>
            <a:ext cx="3177551" cy="6070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923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Potential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Competitors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Edge</a:t>
            </a:r>
          </a:p>
          <a:p>
            <a:pPr marL="0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Financials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9253910" y="4460804"/>
            <a:ext cx="35837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21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9232472" y="4826564"/>
            <a:ext cx="643400" cy="6070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374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22-23</a:t>
            </a:r>
          </a:p>
          <a:p>
            <a:pPr marL="0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24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2328345" y="5192324"/>
            <a:ext cx="1316205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DCF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Valuation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2328345" y="5558084"/>
            <a:ext cx="2338708" cy="972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Valuation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Ask</a:t>
            </a:r>
          </a:p>
          <a:p>
            <a:pPr marL="0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Milestones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Achieved</a:t>
            </a:r>
          </a:p>
          <a:p>
            <a:pPr marL="0" marR="0">
              <a:lnSpc>
                <a:spcPts val="1600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Exit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Strategy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9249846" y="5558084"/>
            <a:ext cx="35837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25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9244663" y="5923844"/>
            <a:ext cx="35837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26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9249846" y="6289604"/>
            <a:ext cx="35837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27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328345" y="6655363"/>
            <a:ext cx="1166031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Contact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Info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9266000" y="6655363"/>
            <a:ext cx="35837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28</a:t>
            </a:r>
          </a:p>
        </p:txBody>
      </p:sp>
    </p:spTree>
  </p:cSld>
  <p:clrMapOvr>
    <a:masterClrMapping/>
  </p:clrMapOvr>
</p:sld>
</file>

<file path=ppt/slides/slide2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05220" y="198595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961621" y="690489"/>
            <a:ext cx="1962919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The</a:t>
            </a:r>
            <a:r>
              <a:rPr dirty="0" sz="3600" spc="-85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Team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332939" y="966411"/>
            <a:ext cx="1812876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Our</a:t>
            </a:r>
            <a:r>
              <a:rPr dirty="0" sz="1600" spc="-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Team</a:t>
            </a:r>
            <a:r>
              <a:rPr dirty="0" sz="1600" spc="-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Hierarchy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106320" y="2633353"/>
            <a:ext cx="94099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Executive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700887" y="2785753"/>
            <a:ext cx="494506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CEO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159005" y="2938153"/>
            <a:ext cx="82798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Director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056467" y="3334360"/>
            <a:ext cx="429856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https://www.welltopia.pro/our-consultants/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66936" y="3687109"/>
            <a:ext cx="1511703" cy="541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Dr.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Uttkarsh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G</a:t>
            </a:r>
          </a:p>
          <a:p>
            <a:pPr marL="40080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(CEO)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901039" y="3683683"/>
            <a:ext cx="1788714" cy="541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Dr.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Mitsuvi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Malik</a:t>
            </a:r>
          </a:p>
          <a:p>
            <a:pPr marL="155984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(Psychologist)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109555" y="3771024"/>
            <a:ext cx="1362372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Administrative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1098948" y="3825390"/>
            <a:ext cx="1004887" cy="546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Marketing</a:t>
            </a:r>
          </a:p>
          <a:p>
            <a:pPr marL="165283" marR="0">
              <a:lnSpc>
                <a:spcPts val="1600"/>
              </a:lnSpc>
              <a:spcBef>
                <a:spcPts val="80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Officer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839590" y="3907455"/>
            <a:ext cx="1152020" cy="460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Doctors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</a:p>
          <a:p>
            <a:pPr marL="13741" marR="0">
              <a:lnSpc>
                <a:spcPts val="1600"/>
              </a:lnSpc>
              <a:spcBef>
                <a:spcPts val="127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Consultants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9520966" y="4075824"/>
            <a:ext cx="535185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Staff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984547" y="5138884"/>
            <a:ext cx="1241425" cy="460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501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Allied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Health</a:t>
            </a:r>
          </a:p>
          <a:p>
            <a:pPr marL="0" marR="0">
              <a:lnSpc>
                <a:spcPts val="1600"/>
              </a:lnSpc>
              <a:spcBef>
                <a:spcPts val="127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Professionals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743497" y="5248612"/>
            <a:ext cx="974725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Assistants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9318000" y="5248612"/>
            <a:ext cx="1079434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Billing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Staff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0891609" y="5248612"/>
            <a:ext cx="1180405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Receptionist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44720" y="6307808"/>
            <a:ext cx="2028640" cy="541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8826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Dr.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Sanjeev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Lavania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(Executive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Director)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945325" y="6299908"/>
            <a:ext cx="1818315" cy="5410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Dr.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Namita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Nadar</a:t>
            </a:r>
          </a:p>
          <a:p>
            <a:pPr marL="334887" marR="0">
              <a:lnSpc>
                <a:spcPts val="1800"/>
              </a:lnSpc>
              <a:spcBef>
                <a:spcPts val="359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(Dietician)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797962" y="6462962"/>
            <a:ext cx="429856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https://www.welltopia.pro/our-consultants/</a:t>
            </a:r>
          </a:p>
        </p:txBody>
      </p:sp>
    </p:spTree>
  </p:cSld>
  <p:clrMapOvr>
    <a:masterClrMapping/>
  </p:clrMapOvr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05220" y="198595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18775" y="610446"/>
            <a:ext cx="5698569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Our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Edge</a:t>
            </a:r>
            <a:r>
              <a:rPr dirty="0" sz="3600" spc="-84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over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the</a:t>
            </a:r>
            <a:r>
              <a:rPr dirty="0" sz="3600" spc="-85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Competitor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25259" y="674698"/>
            <a:ext cx="4185232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Potential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Competitors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918396" y="1405431"/>
            <a:ext cx="1019574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Our</a:t>
            </a: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Edge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918396" y="1881567"/>
            <a:ext cx="5677897" cy="149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First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foremost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our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cost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barely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10%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VLCC’s</a:t>
            </a:r>
          </a:p>
          <a:p>
            <a:pPr marL="0" marR="0">
              <a:lnSpc>
                <a:spcPts val="1843"/>
              </a:lnSpc>
              <a:spcBef>
                <a:spcPts val="76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Second,</a:t>
            </a:r>
            <a:r>
              <a:rPr dirty="0" sz="1600" spc="2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Welltopia</a:t>
            </a:r>
            <a:r>
              <a:rPr dirty="0" sz="1600" spc="2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provides</a:t>
            </a:r>
            <a:r>
              <a:rPr dirty="0" sz="1600" spc="2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1600" spc="2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comprehensive</a:t>
            </a:r>
            <a:r>
              <a:rPr dirty="0" sz="1600" spc="2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solution</a:t>
            </a:r>
            <a:r>
              <a:rPr dirty="0" sz="1600" spc="2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 spc="2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</a:p>
          <a:p>
            <a:pPr marL="28575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Obesity/Weight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Management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problem</a:t>
            </a:r>
          </a:p>
          <a:p>
            <a:pPr marL="0" marR="0">
              <a:lnSpc>
                <a:spcPts val="1843"/>
              </a:lnSpc>
              <a:spcBef>
                <a:spcPts val="76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VLCC</a:t>
            </a:r>
            <a:r>
              <a:rPr dirty="0" sz="16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doesn’t</a:t>
            </a:r>
            <a:r>
              <a:rPr dirty="0" sz="16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treat</a:t>
            </a:r>
            <a:r>
              <a:rPr dirty="0" sz="16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comorbidities</a:t>
            </a:r>
            <a:r>
              <a:rPr dirty="0" sz="16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such</a:t>
            </a:r>
            <a:r>
              <a:rPr dirty="0" sz="16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Diabetes,</a:t>
            </a:r>
            <a:r>
              <a:rPr dirty="0" sz="16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Hypertension;</a:t>
            </a:r>
          </a:p>
          <a:p>
            <a:pPr marL="28575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additionally</a:t>
            </a:r>
            <a:r>
              <a:rPr dirty="0" sz="1600" spc="5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1600" spc="5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root</a:t>
            </a:r>
            <a:r>
              <a:rPr dirty="0" sz="1600" spc="5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cause</a:t>
            </a:r>
            <a:r>
              <a:rPr dirty="0" sz="1600" spc="5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5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diagnosis</a:t>
            </a:r>
            <a:r>
              <a:rPr dirty="0" sz="1600" spc="5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(checking</a:t>
            </a:r>
            <a:r>
              <a:rPr dirty="0" sz="1600" spc="5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hormonal</a:t>
            </a:r>
          </a:p>
          <a:p>
            <a:pPr marL="28575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imbalance)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isn’t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made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at</a:t>
            </a:r>
            <a:r>
              <a:rPr dirty="0" sz="1600" spc="-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VLCC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918396" y="3344607"/>
            <a:ext cx="4930316" cy="27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Welltopia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fills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all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three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these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gaps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VLCC’s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services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915938" y="4390092"/>
            <a:ext cx="1019574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Our</a:t>
            </a: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Edge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915938" y="4866227"/>
            <a:ext cx="5685872" cy="12539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Welltopia</a:t>
            </a:r>
            <a:r>
              <a:rPr dirty="0" sz="1600" spc="4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provides</a:t>
            </a:r>
            <a:r>
              <a:rPr dirty="0" sz="1600" spc="4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1600" spc="4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low</a:t>
            </a:r>
            <a:r>
              <a:rPr dirty="0" sz="1600" spc="4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cost</a:t>
            </a:r>
            <a:r>
              <a:rPr dirty="0" sz="1600" spc="4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solution</a:t>
            </a:r>
            <a:r>
              <a:rPr dirty="0" sz="1600" spc="4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 spc="4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5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problem</a:t>
            </a:r>
            <a:r>
              <a:rPr dirty="0" sz="1600" spc="4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</a:p>
          <a:p>
            <a:pPr marL="285750" marR="0">
              <a:lnSpc>
                <a:spcPts val="1600"/>
              </a:lnSpc>
              <a:spcBef>
                <a:spcPts val="37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Diabetes</a:t>
            </a:r>
            <a:r>
              <a:rPr dirty="0" sz="16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maintaining</a:t>
            </a:r>
            <a:r>
              <a:rPr dirty="0" sz="16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same</a:t>
            </a:r>
            <a:r>
              <a:rPr dirty="0" sz="16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effectiveness</a:t>
            </a:r>
            <a:r>
              <a:rPr dirty="0" sz="1600" spc="-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accuracy.</a:t>
            </a:r>
            <a:r>
              <a:rPr dirty="0" sz="1600" spc="-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</a:t>
            </a:r>
            <a:r>
              <a:rPr dirty="0" sz="16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can</a:t>
            </a:r>
          </a:p>
          <a:p>
            <a:pPr marL="28575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do</a:t>
            </a:r>
            <a:r>
              <a:rPr dirty="0" sz="1600" spc="1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so</a:t>
            </a:r>
            <a:r>
              <a:rPr dirty="0" sz="1600" spc="1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by</a:t>
            </a:r>
            <a:r>
              <a:rPr dirty="0" sz="1600" spc="1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outsourcing</a:t>
            </a:r>
            <a:r>
              <a:rPr dirty="0" sz="1600" spc="1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1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lab</a:t>
            </a:r>
            <a:r>
              <a:rPr dirty="0" sz="16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tests</a:t>
            </a:r>
            <a:r>
              <a:rPr dirty="0" sz="1600" spc="1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 spc="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cost</a:t>
            </a:r>
            <a:r>
              <a:rPr dirty="0" sz="16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effective</a:t>
            </a:r>
            <a:r>
              <a:rPr dirty="0" sz="1600" spc="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operators</a:t>
            </a:r>
          </a:p>
          <a:p>
            <a:pPr marL="28575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having</a:t>
            </a:r>
            <a:r>
              <a:rPr dirty="0" sz="16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</a:t>
            </a:r>
            <a:r>
              <a:rPr dirty="0" sz="1600" spc="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inhouse</a:t>
            </a:r>
            <a:r>
              <a:rPr dirty="0" sz="1600" spc="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dietician</a:t>
            </a:r>
            <a:r>
              <a:rPr dirty="0" sz="16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for</a:t>
            </a:r>
            <a:r>
              <a:rPr dirty="0" sz="16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which</a:t>
            </a:r>
            <a:r>
              <a:rPr dirty="0" sz="16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</a:t>
            </a:r>
            <a:r>
              <a:rPr dirty="0" sz="16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16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not</a:t>
            </a:r>
            <a:r>
              <a:rPr dirty="0" sz="1600" spc="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charging</a:t>
            </a:r>
          </a:p>
          <a:p>
            <a:pPr marL="28575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anything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additional</a:t>
            </a:r>
          </a:p>
        </p:txBody>
      </p:sp>
    </p:spTree>
  </p:cSld>
  <p:clrMapOvr>
    <a:masterClrMapping/>
  </p:clrMapOvr>
</p:sld>
</file>

<file path=ppt/slides/slide2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080974" y="192505"/>
            <a:ext cx="4239181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Financials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–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Past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Years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805220" y="198595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62455" y="1873596"/>
            <a:ext cx="3563347" cy="292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Profit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&amp;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Loss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Past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Three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Years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004403" y="1883131"/>
            <a:ext cx="1394762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Amount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INR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838924" y="2460915"/>
            <a:ext cx="778668" cy="485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Growth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YoY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216971" y="2452363"/>
            <a:ext cx="2077766" cy="21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595959"/>
                </a:solidFill>
                <a:latin typeface="Calibri"/>
                <a:cs typeface="Calibri"/>
              </a:rPr>
              <a:t>Welltopia</a:t>
            </a:r>
            <a:r>
              <a:rPr dirty="0" sz="1400" spc="-33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595959"/>
                </a:solidFill>
                <a:latin typeface="Calibri"/>
                <a:cs typeface="Calibri"/>
              </a:rPr>
              <a:t>P&amp;L</a:t>
            </a:r>
            <a:r>
              <a:rPr dirty="0" sz="1400" spc="-34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595959"/>
                </a:solidFill>
                <a:latin typeface="Calibri"/>
                <a:cs typeface="Calibri"/>
              </a:rPr>
              <a:t>-</a:t>
            </a:r>
            <a:r>
              <a:rPr dirty="0" sz="1400" spc="-34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595959"/>
                </a:solidFill>
                <a:latin typeface="Calibri"/>
                <a:cs typeface="Calibri"/>
              </a:rPr>
              <a:t>FY2020-22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176231" y="2704755"/>
            <a:ext cx="756741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FY2020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730462" y="2704755"/>
            <a:ext cx="756741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FY2021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84693" y="2704755"/>
            <a:ext cx="756741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FY2022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742145" y="2741340"/>
            <a:ext cx="614957" cy="193392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6,000,000</a:t>
            </a:r>
          </a:p>
          <a:p>
            <a:pPr marL="0" marR="0">
              <a:lnSpc>
                <a:spcPts val="900"/>
              </a:lnSpc>
              <a:spcBef>
                <a:spcPts val="1437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5,000,000</a:t>
            </a:r>
          </a:p>
          <a:p>
            <a:pPr marL="0" marR="0">
              <a:lnSpc>
                <a:spcPts val="900"/>
              </a:lnSpc>
              <a:spcBef>
                <a:spcPts val="1487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4,000,000</a:t>
            </a:r>
          </a:p>
          <a:p>
            <a:pPr marL="0" marR="0">
              <a:lnSpc>
                <a:spcPts val="900"/>
              </a:lnSpc>
              <a:spcBef>
                <a:spcPts val="1437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3,000,000</a:t>
            </a:r>
          </a:p>
          <a:p>
            <a:pPr marL="0" marR="0">
              <a:lnSpc>
                <a:spcPts val="900"/>
              </a:lnSpc>
              <a:spcBef>
                <a:spcPts val="1487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2,000,000</a:t>
            </a:r>
          </a:p>
          <a:p>
            <a:pPr marL="0" marR="0">
              <a:lnSpc>
                <a:spcPts val="900"/>
              </a:lnSpc>
              <a:spcBef>
                <a:spcPts val="1437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1,000,000</a:t>
            </a:r>
          </a:p>
          <a:p>
            <a:pPr marL="403225" marR="0">
              <a:lnSpc>
                <a:spcPts val="900"/>
              </a:lnSpc>
              <a:spcBef>
                <a:spcPts val="1437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0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45882" y="2972407"/>
            <a:ext cx="871339" cy="485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Total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Revenue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176231" y="3240059"/>
            <a:ext cx="974725" cy="7766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35,06,371</a:t>
            </a:r>
          </a:p>
          <a:p>
            <a:pPr marL="0" marR="0">
              <a:lnSpc>
                <a:spcPts val="1600"/>
              </a:lnSpc>
              <a:spcBef>
                <a:spcPts val="2614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25,20,000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730462" y="3240059"/>
            <a:ext cx="974725" cy="7766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38,58,972</a:t>
            </a:r>
          </a:p>
          <a:p>
            <a:pPr marL="0" marR="0">
              <a:lnSpc>
                <a:spcPts val="1600"/>
              </a:lnSpc>
              <a:spcBef>
                <a:spcPts val="2614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26,43,000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84693" y="3240059"/>
            <a:ext cx="974725" cy="7766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49,32,863</a:t>
            </a:r>
          </a:p>
          <a:p>
            <a:pPr marL="0" marR="0">
              <a:lnSpc>
                <a:spcPts val="1600"/>
              </a:lnSpc>
              <a:spcBef>
                <a:spcPts val="2614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27,40,000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011119" y="3240059"/>
            <a:ext cx="657919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27.8%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45882" y="3507712"/>
            <a:ext cx="570607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Total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45882" y="3751552"/>
            <a:ext cx="1058054" cy="75279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Direct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Cost</a:t>
            </a:r>
          </a:p>
          <a:p>
            <a:pPr marL="0" marR="0">
              <a:lnSpc>
                <a:spcPts val="1600"/>
              </a:lnSpc>
              <a:spcBef>
                <a:spcPts val="507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Gross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Profit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114307" y="3775364"/>
            <a:ext cx="55493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3.7%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176231" y="4263044"/>
            <a:ext cx="871735" cy="509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9,86,371</a:t>
            </a:r>
          </a:p>
          <a:p>
            <a:pPr marL="0" marR="0">
              <a:lnSpc>
                <a:spcPts val="1600"/>
              </a:lnSpc>
              <a:spcBef>
                <a:spcPts val="51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31,741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2730462" y="4263044"/>
            <a:ext cx="974725" cy="509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12,15,972</a:t>
            </a:r>
          </a:p>
          <a:p>
            <a:pPr marL="0" marR="0">
              <a:lnSpc>
                <a:spcPts val="1600"/>
              </a:lnSpc>
              <a:spcBef>
                <a:spcPts val="51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32,716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284693" y="4263044"/>
            <a:ext cx="974725" cy="509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21,92,863</a:t>
            </a:r>
          </a:p>
          <a:p>
            <a:pPr marL="0" marR="0">
              <a:lnSpc>
                <a:spcPts val="1600"/>
              </a:lnSpc>
              <a:spcBef>
                <a:spcPts val="51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1,54,579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011119" y="4263044"/>
            <a:ext cx="657919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80.3%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45882" y="4518950"/>
            <a:ext cx="754955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EBITDA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5907932" y="4531015"/>
            <a:ext cx="76090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372.5%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7395155" y="4661291"/>
            <a:ext cx="172431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Total</a:t>
            </a:r>
            <a:r>
              <a:rPr dirty="0" sz="900" spc="-2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Revenue</a:t>
            </a:r>
            <a:r>
              <a:rPr dirty="0" sz="900" spc="852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Total</a:t>
            </a:r>
            <a:r>
              <a:rPr dirty="0" sz="900" spc="-2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Direct</a:t>
            </a:r>
            <a:r>
              <a:rPr dirty="0" sz="900" spc="-2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Cost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9158792" y="4661291"/>
            <a:ext cx="6979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Gross</a:t>
            </a:r>
            <a:r>
              <a:rPr dirty="0" sz="900" spc="-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Profit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0116016" y="4661291"/>
            <a:ext cx="491337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EBITDA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10789079" y="4661291"/>
            <a:ext cx="855417" cy="289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Net</a:t>
            </a:r>
            <a:r>
              <a:rPr dirty="0" sz="900" spc="-2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Profit</a:t>
            </a:r>
            <a:r>
              <a:rPr dirty="0" sz="900" spc="-2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after</a:t>
            </a:r>
          </a:p>
          <a:p>
            <a:pPr marL="271462" marR="0">
              <a:lnSpc>
                <a:spcPts val="900"/>
              </a:lnSpc>
              <a:spcBef>
                <a:spcPts val="18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Tax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245882" y="4802794"/>
            <a:ext cx="1085963" cy="485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Net</a:t>
            </a:r>
            <a:r>
              <a:rPr dirty="0" sz="1600" spc="9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Profit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after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Tax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6708807" y="4819781"/>
            <a:ext cx="649951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-1,000,000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8522477" y="5050419"/>
            <a:ext cx="49234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FY2020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9050415" y="5050419"/>
            <a:ext cx="49234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FY2021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9578354" y="5050419"/>
            <a:ext cx="49234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FY2022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1176231" y="5074574"/>
            <a:ext cx="780256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-26,429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193253" y="5074574"/>
            <a:ext cx="780256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-13,944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4284693" y="5074574"/>
            <a:ext cx="615057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9,438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5907932" y="5074574"/>
            <a:ext cx="76090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167.7%</a:t>
            </a:r>
          </a:p>
        </p:txBody>
      </p:sp>
    </p:spTree>
  </p:cSld>
  <p:clrMapOvr>
    <a:masterClrMapping/>
  </p:clrMapOvr>
</p:sld>
</file>

<file path=ppt/slides/slide2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086924" y="202224"/>
            <a:ext cx="7033586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Financials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–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Projected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Next</a:t>
            </a:r>
            <a:r>
              <a:rPr dirty="0" sz="3600" spc="-88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Five</a:t>
            </a:r>
            <a:r>
              <a:rPr dirty="0" sz="3600" spc="-84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Years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805220" y="198595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818902" y="1873596"/>
            <a:ext cx="2553697" cy="292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Projected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Profit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&amp;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d0d0d"/>
                </a:solidFill>
                <a:latin typeface="Calibri"/>
                <a:cs typeface="Calibri"/>
              </a:rPr>
              <a:t>Loss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653865" y="1883131"/>
            <a:ext cx="1831756" cy="730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053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Amount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INR</a:t>
            </a:r>
          </a:p>
          <a:p>
            <a:pPr marL="0" marR="0">
              <a:lnSpc>
                <a:spcPts val="1600"/>
              </a:lnSpc>
              <a:spcBef>
                <a:spcPts val="2248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FY2026</a:t>
            </a:r>
            <a:r>
              <a:rPr dirty="0" sz="1600" spc="3256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FY2027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416911" y="2291207"/>
            <a:ext cx="2070865" cy="21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595959"/>
                </a:solidFill>
                <a:latin typeface="Calibri"/>
                <a:cs typeface="Calibri"/>
              </a:rPr>
              <a:t>Welltopia</a:t>
            </a:r>
            <a:r>
              <a:rPr dirty="0" sz="1400" spc="-55" b="1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595959"/>
                </a:solidFill>
                <a:latin typeface="Calibri"/>
                <a:cs typeface="Calibri"/>
              </a:rPr>
              <a:t>P&amp;L</a:t>
            </a:r>
            <a:r>
              <a:rPr dirty="0" sz="1400" b="1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595959"/>
                </a:solidFill>
                <a:latin typeface="Calibri"/>
                <a:cs typeface="Calibri"/>
              </a:rPr>
              <a:t>Projections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50359" y="2371891"/>
            <a:ext cx="1051024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Particulars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701922" y="2371891"/>
            <a:ext cx="167628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FY2023</a:t>
            </a:r>
            <a:r>
              <a:rPr dirty="0" sz="1600" spc="2032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FY2024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592231" y="2371891"/>
            <a:ext cx="76319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FY2025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755969" y="2580182"/>
            <a:ext cx="732428" cy="23121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140,000,000</a:t>
            </a:r>
          </a:p>
          <a:p>
            <a:pPr marL="0" marR="0">
              <a:lnSpc>
                <a:spcPts val="900"/>
              </a:lnSpc>
              <a:spcBef>
                <a:spcPts val="1529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120,000,000</a:t>
            </a:r>
          </a:p>
          <a:p>
            <a:pPr marL="0" marR="0">
              <a:lnSpc>
                <a:spcPts val="900"/>
              </a:lnSpc>
              <a:spcBef>
                <a:spcPts val="1579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100,000,000</a:t>
            </a:r>
          </a:p>
          <a:p>
            <a:pPr marL="60325" marR="0">
              <a:lnSpc>
                <a:spcPts val="900"/>
              </a:lnSpc>
              <a:spcBef>
                <a:spcPts val="1529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80,000,000</a:t>
            </a:r>
          </a:p>
          <a:p>
            <a:pPr marL="60325" marR="0">
              <a:lnSpc>
                <a:spcPts val="900"/>
              </a:lnSpc>
              <a:spcBef>
                <a:spcPts val="1529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60,000,000</a:t>
            </a:r>
          </a:p>
          <a:p>
            <a:pPr marL="60325" marR="0">
              <a:lnSpc>
                <a:spcPts val="900"/>
              </a:lnSpc>
              <a:spcBef>
                <a:spcPts val="1529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40,000,000</a:t>
            </a:r>
          </a:p>
          <a:p>
            <a:pPr marL="60325" marR="0">
              <a:lnSpc>
                <a:spcPts val="900"/>
              </a:lnSpc>
              <a:spcBef>
                <a:spcPts val="1579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20,000,000</a:t>
            </a:r>
          </a:p>
          <a:p>
            <a:pPr marL="517525" marR="0">
              <a:lnSpc>
                <a:spcPts val="900"/>
              </a:lnSpc>
              <a:spcBef>
                <a:spcPts val="1529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32611" y="2905399"/>
            <a:ext cx="1172819" cy="21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HAOHTK+Calibri-Light"/>
                <a:cs typeface="HAOHTK+Calibri-Light"/>
              </a:rPr>
              <a:t>Total</a:t>
            </a:r>
            <a:r>
              <a:rPr dirty="0" sz="1400">
                <a:solidFill>
                  <a:srgbClr val="000000"/>
                </a:solidFill>
                <a:latin typeface="HAOHTK+Calibri-Light"/>
                <a:cs typeface="HAOHTK+Calibri-Light"/>
              </a:rPr>
              <a:t> </a:t>
            </a:r>
            <a:r>
              <a:rPr dirty="0" sz="1400">
                <a:solidFill>
                  <a:srgbClr val="000000"/>
                </a:solidFill>
                <a:latin typeface="HAOHTK+Calibri-Light"/>
                <a:cs typeface="HAOHTK+Calibri-Light"/>
              </a:rPr>
              <a:t>Revenue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649193" y="3113468"/>
            <a:ext cx="5025059" cy="77116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80,83,221</a:t>
            </a:r>
            <a:r>
              <a:rPr dirty="0" sz="1400" spc="1716">
                <a:solidFill>
                  <a:srgbClr val="000000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2,83,66,668</a:t>
            </a:r>
            <a:r>
              <a:rPr dirty="0" sz="1400" spc="808">
                <a:solidFill>
                  <a:srgbClr val="000000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5,73,43,383</a:t>
            </a:r>
            <a:r>
              <a:rPr dirty="0" sz="1400" spc="794">
                <a:solidFill>
                  <a:srgbClr val="000000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8,79,19,635</a:t>
            </a:r>
            <a:r>
              <a:rPr dirty="0" sz="1400" spc="526">
                <a:solidFill>
                  <a:srgbClr val="000000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12,81,68,900</a:t>
            </a:r>
          </a:p>
          <a:p>
            <a:pPr marL="0" marR="0">
              <a:lnSpc>
                <a:spcPts val="1400"/>
              </a:lnSpc>
              <a:spcBef>
                <a:spcPts val="2972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45,51,776</a:t>
            </a:r>
            <a:r>
              <a:rPr dirty="0" sz="1400" spc="1716">
                <a:solidFill>
                  <a:srgbClr val="000000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1,54,36,445</a:t>
            </a:r>
            <a:r>
              <a:rPr dirty="0" sz="1400" spc="808">
                <a:solidFill>
                  <a:srgbClr val="000000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3,08,14,486</a:t>
            </a:r>
            <a:r>
              <a:rPr dirty="0" sz="1400" spc="794">
                <a:solidFill>
                  <a:srgbClr val="000000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4,65,53,565</a:t>
            </a:r>
            <a:r>
              <a:rPr dirty="0" sz="1400" spc="882">
                <a:solidFill>
                  <a:srgbClr val="000000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6,70,00,379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32611" y="3502094"/>
            <a:ext cx="1336834" cy="7906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HAOHTK+Calibri-Light"/>
                <a:cs typeface="HAOHTK+Calibri-Light"/>
              </a:rPr>
              <a:t>Total</a:t>
            </a:r>
            <a:r>
              <a:rPr dirty="0" sz="1400">
                <a:solidFill>
                  <a:srgbClr val="000000"/>
                </a:solidFill>
                <a:latin typeface="HAOHTK+Calibri-Light"/>
                <a:cs typeface="HAOHTK+Calibri-Light"/>
              </a:rPr>
              <a:t> </a:t>
            </a:r>
            <a:r>
              <a:rPr dirty="0" sz="1400">
                <a:solidFill>
                  <a:srgbClr val="000000"/>
                </a:solidFill>
                <a:latin typeface="HAOHTK+Calibri-Light"/>
                <a:cs typeface="HAOHTK+Calibri-Light"/>
              </a:rPr>
              <a:t>Direct</a:t>
            </a:r>
            <a:r>
              <a:rPr dirty="0" sz="1400">
                <a:solidFill>
                  <a:srgbClr val="000000"/>
                </a:solidFill>
                <a:latin typeface="HAOHTK+Calibri-Light"/>
                <a:cs typeface="HAOHTK+Calibri-Light"/>
              </a:rPr>
              <a:t> </a:t>
            </a:r>
            <a:r>
              <a:rPr dirty="0" sz="1400">
                <a:solidFill>
                  <a:srgbClr val="000000"/>
                </a:solidFill>
                <a:latin typeface="HAOHTK+Calibri-Light"/>
                <a:cs typeface="HAOHTK+Calibri-Light"/>
              </a:rPr>
              <a:t>Cost</a:t>
            </a:r>
          </a:p>
          <a:p>
            <a:pPr marL="0" marR="0">
              <a:lnSpc>
                <a:spcPts val="1400"/>
              </a:lnSpc>
              <a:spcBef>
                <a:spcPts val="3125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HAOHTK+Calibri-Light"/>
                <a:cs typeface="HAOHTK+Calibri-Light"/>
              </a:rPr>
              <a:t>Gross</a:t>
            </a:r>
            <a:r>
              <a:rPr dirty="0" sz="1400">
                <a:solidFill>
                  <a:srgbClr val="000000"/>
                </a:solidFill>
                <a:latin typeface="HAOHTK+Calibri-Light"/>
                <a:cs typeface="HAOHTK+Calibri-Light"/>
              </a:rPr>
              <a:t> </a:t>
            </a:r>
            <a:r>
              <a:rPr dirty="0" sz="1400">
                <a:solidFill>
                  <a:srgbClr val="000000"/>
                </a:solidFill>
                <a:latin typeface="HAOHTK+Calibri-Light"/>
                <a:cs typeface="HAOHTK+Calibri-Light"/>
              </a:rPr>
              <a:t>Profit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530130" y="4262967"/>
            <a:ext cx="5099399" cy="83899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9062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35,31,445</a:t>
            </a:r>
            <a:r>
              <a:rPr dirty="0" sz="1400" spc="1716">
                <a:solidFill>
                  <a:srgbClr val="000000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1,29,30,223</a:t>
            </a:r>
            <a:r>
              <a:rPr dirty="0" sz="1400" spc="808">
                <a:solidFill>
                  <a:srgbClr val="000000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2,65,28,897</a:t>
            </a:r>
            <a:r>
              <a:rPr dirty="0" sz="1400" spc="794">
                <a:solidFill>
                  <a:srgbClr val="000000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4,13,66,070</a:t>
            </a:r>
            <a:r>
              <a:rPr dirty="0" sz="1400" spc="882">
                <a:solidFill>
                  <a:srgbClr val="000000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6,11,68,521</a:t>
            </a:r>
          </a:p>
          <a:p>
            <a:pPr marL="0" marR="0">
              <a:lnSpc>
                <a:spcPts val="1400"/>
              </a:lnSpc>
              <a:spcBef>
                <a:spcPts val="3506"/>
              </a:spcBef>
              <a:spcAft>
                <a:spcPts val="0"/>
              </a:spcAft>
            </a:pPr>
            <a:r>
              <a:rPr dirty="0" sz="1400">
                <a:solidFill>
                  <a:srgbClr val="9c0006"/>
                </a:solidFill>
                <a:latin typeface="GHRGVL+Calibri-Light,Bold"/>
                <a:cs typeface="GHRGVL+Calibri-Light,Bold"/>
              </a:rPr>
              <a:t>(1,13,58,422)</a:t>
            </a:r>
            <a:r>
              <a:rPr dirty="0" sz="1400" spc="357">
                <a:solidFill>
                  <a:srgbClr val="9c0006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9c0006"/>
                </a:solidFill>
                <a:latin typeface="GHRGVL+Calibri-Light,Bold"/>
                <a:cs typeface="GHRGVL+Calibri-Light,Bold"/>
              </a:rPr>
              <a:t>(1,15,31,166)</a:t>
            </a:r>
            <a:r>
              <a:rPr dirty="0" sz="1400" spc="-25">
                <a:solidFill>
                  <a:srgbClr val="9c0006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9c0006"/>
                </a:solidFill>
                <a:latin typeface="GHRGVL+Calibri-Light,Bold"/>
                <a:cs typeface="GHRGVL+Calibri-Light,Bold"/>
              </a:rPr>
              <a:t>(2,14,87,922)</a:t>
            </a:r>
            <a:r>
              <a:rPr dirty="0" sz="1400" spc="372">
                <a:solidFill>
                  <a:srgbClr val="9c0006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1,74,15,334</a:t>
            </a:r>
            <a:r>
              <a:rPr dirty="0" sz="1400" spc="882">
                <a:solidFill>
                  <a:srgbClr val="000000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3,14,48,947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32611" y="4685506"/>
            <a:ext cx="671909" cy="21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HAOHTK+Calibri-Light"/>
                <a:cs typeface="HAOHTK+Calibri-Light"/>
              </a:rPr>
              <a:t>EBITDA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755439" y="4878392"/>
            <a:ext cx="402126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FY</a:t>
            </a:r>
            <a:r>
              <a:rPr dirty="0" sz="900" spc="-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23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8653111" y="4878392"/>
            <a:ext cx="402126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FY</a:t>
            </a:r>
            <a:r>
              <a:rPr dirty="0" sz="900" spc="-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24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9550782" y="4878392"/>
            <a:ext cx="402126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FY</a:t>
            </a:r>
            <a:r>
              <a:rPr dirty="0" sz="900" spc="-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25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0448453" y="4878392"/>
            <a:ext cx="402126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FY</a:t>
            </a:r>
            <a:r>
              <a:rPr dirty="0" sz="900" spc="-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26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1346126" y="4878392"/>
            <a:ext cx="402126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FY</a:t>
            </a:r>
            <a:r>
              <a:rPr dirty="0" sz="900" spc="-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27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782956" y="5048502"/>
            <a:ext cx="707882" cy="460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-20,000,000</a:t>
            </a:r>
          </a:p>
          <a:p>
            <a:pPr marL="0" marR="0">
              <a:lnSpc>
                <a:spcPts val="900"/>
              </a:lnSpc>
              <a:spcBef>
                <a:spcPts val="1529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-40,000,000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32611" y="5314407"/>
            <a:ext cx="1486230" cy="4292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HAOHTK+Calibri-Light"/>
                <a:cs typeface="HAOHTK+Calibri-Light"/>
              </a:rPr>
              <a:t>Net</a:t>
            </a:r>
            <a:r>
              <a:rPr dirty="0" sz="1400" spc="1018">
                <a:solidFill>
                  <a:srgbClr val="000000"/>
                </a:solidFill>
                <a:latin typeface="HAOHTK+Calibri-Light"/>
                <a:cs typeface="HAOHTK+Calibri-Light"/>
              </a:rPr>
              <a:t> </a:t>
            </a:r>
            <a:r>
              <a:rPr dirty="0" sz="1400">
                <a:solidFill>
                  <a:srgbClr val="000000"/>
                </a:solidFill>
                <a:latin typeface="HAOHTK+Calibri-Light"/>
                <a:cs typeface="HAOHTK+Calibri-Light"/>
              </a:rPr>
              <a:t>Profit</a:t>
            </a:r>
            <a:r>
              <a:rPr dirty="0" sz="1400" spc="993">
                <a:solidFill>
                  <a:srgbClr val="000000"/>
                </a:solidFill>
                <a:latin typeface="HAOHTK+Calibri-Light"/>
                <a:cs typeface="HAOHTK+Calibri-Light"/>
              </a:rPr>
              <a:t> </a:t>
            </a:r>
            <a:r>
              <a:rPr dirty="0" sz="1400">
                <a:solidFill>
                  <a:srgbClr val="000000"/>
                </a:solidFill>
                <a:latin typeface="HAOHTK+Calibri-Light"/>
                <a:cs typeface="HAOHTK+Calibri-Light"/>
              </a:rPr>
              <a:t>after</a:t>
            </a:r>
          </a:p>
          <a:p>
            <a:pPr marL="0" marR="0">
              <a:lnSpc>
                <a:spcPts val="1400"/>
              </a:lnSpc>
              <a:spcBef>
                <a:spcPts val="27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HAOHTK+Calibri-Light"/>
                <a:cs typeface="HAOHTK+Calibri-Light"/>
              </a:rPr>
              <a:t>Tax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435616" y="5616123"/>
            <a:ext cx="81723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Total</a:t>
            </a:r>
            <a:r>
              <a:rPr dirty="0" sz="900" spc="-2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Revenue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8293754" y="5616123"/>
            <a:ext cx="92266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Total</a:t>
            </a:r>
            <a:r>
              <a:rPr dirty="0" sz="900" spc="-2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Direct</a:t>
            </a:r>
            <a:r>
              <a:rPr dirty="0" sz="900" spc="-2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Cost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9253494" y="5616123"/>
            <a:ext cx="6979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Gross</a:t>
            </a:r>
            <a:r>
              <a:rPr dirty="0" sz="900" spc="-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Profit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9989395" y="5616123"/>
            <a:ext cx="491337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EBITDA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10518922" y="5616123"/>
            <a:ext cx="104109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Net</a:t>
            </a:r>
            <a:r>
              <a:rPr dirty="0" sz="900" spc="-2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Profit</a:t>
            </a:r>
            <a:r>
              <a:rPr dirty="0" sz="900" spc="-2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after</a:t>
            </a:r>
            <a:r>
              <a:rPr dirty="0" sz="900" spc="-2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95959"/>
                </a:solidFill>
                <a:latin typeface="Calibri"/>
                <a:cs typeface="Calibri"/>
              </a:rPr>
              <a:t>Tax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530130" y="5734129"/>
            <a:ext cx="5099399" cy="21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9c0006"/>
                </a:solidFill>
                <a:latin typeface="GHRGVL+Calibri-Light,Bold"/>
                <a:cs typeface="GHRGVL+Calibri-Light,Bold"/>
              </a:rPr>
              <a:t>(1,19,65,075)</a:t>
            </a:r>
            <a:r>
              <a:rPr dirty="0" sz="1400" spc="357">
                <a:solidFill>
                  <a:srgbClr val="9c0006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9c0006"/>
                </a:solidFill>
                <a:latin typeface="GHRGVL+Calibri-Light,Bold"/>
                <a:cs typeface="GHRGVL+Calibri-Light,Bold"/>
              </a:rPr>
              <a:t>(1,27,25,027)</a:t>
            </a:r>
            <a:r>
              <a:rPr dirty="0" sz="1400" spc="-25">
                <a:solidFill>
                  <a:srgbClr val="9c0006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9c0006"/>
                </a:solidFill>
                <a:latin typeface="GHRGVL+Calibri-Light,Bold"/>
                <a:cs typeface="GHRGVL+Calibri-Light,Bold"/>
              </a:rPr>
              <a:t>(2,30,71,584)</a:t>
            </a:r>
            <a:r>
              <a:rPr dirty="0" sz="1400" spc="372">
                <a:solidFill>
                  <a:srgbClr val="9c0006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1,15,54,444</a:t>
            </a:r>
            <a:r>
              <a:rPr dirty="0" sz="1400" spc="882">
                <a:solidFill>
                  <a:srgbClr val="000000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1400">
                <a:solidFill>
                  <a:srgbClr val="000000"/>
                </a:solidFill>
                <a:latin typeface="GHRGVL+Calibri-Light,Bold"/>
                <a:cs typeface="GHRGVL+Calibri-Light,Bold"/>
              </a:rPr>
              <a:t>2,18,36,653</a:t>
            </a:r>
          </a:p>
        </p:txBody>
      </p:sp>
    </p:spTree>
  </p:cSld>
  <p:clrMapOvr>
    <a:masterClrMapping/>
  </p:clrMapOvr>
</p:sld>
</file>

<file path=ppt/slides/slide2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787714" y="134137"/>
            <a:ext cx="2734450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DCF</a:t>
            </a:r>
            <a:r>
              <a:rPr dirty="0" sz="3600" spc="-88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Valuation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805220" y="198595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15039" y="1369735"/>
            <a:ext cx="1564342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DISCOUNTED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CASH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FLOWS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15166" y="1580588"/>
            <a:ext cx="1150761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Amounts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Rupees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253167" y="1811343"/>
            <a:ext cx="699157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Particulars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898547" y="1798466"/>
            <a:ext cx="572318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FY2023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060756" y="1798466"/>
            <a:ext cx="572318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FY2024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291330" y="1798466"/>
            <a:ext cx="572318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FY2025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398847" y="1798466"/>
            <a:ext cx="572318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FY2026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588403" y="1798466"/>
            <a:ext cx="572318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FY2027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0348949" y="1798466"/>
            <a:ext cx="764337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b="1">
                <a:solidFill>
                  <a:srgbClr val="000000"/>
                </a:solidFill>
                <a:latin typeface="Calibri"/>
                <a:cs typeface="Calibri"/>
              </a:rPr>
              <a:t>Perpetuity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015166" y="2042099"/>
            <a:ext cx="37737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EBIT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07767" y="2042099"/>
            <a:ext cx="839427" cy="3958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(1,19,65,075)</a:t>
            </a:r>
          </a:p>
          <a:p>
            <a:pPr marL="631443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-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378225" y="2042099"/>
            <a:ext cx="839427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(1,27,25,027)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597839" y="2042099"/>
            <a:ext cx="839427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(2,30,71,584)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799712" y="2042099"/>
            <a:ext cx="76240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1,58,93,320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8935930" y="2042099"/>
            <a:ext cx="76240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3,00,36,662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0154188" y="2042099"/>
            <a:ext cx="952606" cy="10881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3,22,77,397</a:t>
            </a:r>
          </a:p>
          <a:p>
            <a:pPr marL="287020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88,11,729</a:t>
            </a:r>
          </a:p>
          <a:p>
            <a:pPr marL="0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2,34,65,668</a:t>
            </a:r>
          </a:p>
          <a:p>
            <a:pPr marL="287020" marR="0">
              <a:lnSpc>
                <a:spcPts val="1000"/>
              </a:lnSpc>
              <a:spcBef>
                <a:spcPts val="86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15,17,641</a:t>
            </a:r>
          </a:p>
          <a:p>
            <a:pPr marL="0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2,49,83,309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015166" y="2272855"/>
            <a:ext cx="60847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Less: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Tax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038371" y="2272855"/>
            <a:ext cx="191281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-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257984" y="2272855"/>
            <a:ext cx="191281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-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799712" y="2272855"/>
            <a:ext cx="866499" cy="10881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2211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43,38,876</a:t>
            </a:r>
          </a:p>
          <a:p>
            <a:pPr marL="0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1,15,54,444</a:t>
            </a:r>
          </a:p>
          <a:p>
            <a:pPr marL="200913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15,22,014</a:t>
            </a:r>
          </a:p>
          <a:p>
            <a:pPr marL="0" marR="0">
              <a:lnSpc>
                <a:spcPts val="1000"/>
              </a:lnSpc>
              <a:spcBef>
                <a:spcPts val="86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1,30,76,458</a:t>
            </a:r>
          </a:p>
          <a:p>
            <a:pPr marL="574039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-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8935930" y="2272855"/>
            <a:ext cx="923904" cy="10881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0914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82,00,009</a:t>
            </a:r>
          </a:p>
          <a:p>
            <a:pPr marL="0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2,18,36,653</a:t>
            </a:r>
          </a:p>
          <a:p>
            <a:pPr marL="258318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14,12,285</a:t>
            </a:r>
          </a:p>
          <a:p>
            <a:pPr marL="0" marR="0">
              <a:lnSpc>
                <a:spcPts val="1000"/>
              </a:lnSpc>
              <a:spcBef>
                <a:spcPts val="86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2,32,48,938</a:t>
            </a:r>
          </a:p>
          <a:p>
            <a:pPr marL="631444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-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1015166" y="2503611"/>
            <a:ext cx="519447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NOPAT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07767" y="2503611"/>
            <a:ext cx="839427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(1,19,65,075)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5378225" y="2503611"/>
            <a:ext cx="981308" cy="3958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(1,27,25,027)</a:t>
            </a:r>
          </a:p>
          <a:p>
            <a:pPr marL="315722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11,93,861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6597839" y="2503611"/>
            <a:ext cx="839427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(2,30,71,584)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1015166" y="2734367"/>
            <a:ext cx="1085645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Add: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Depreciation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07767" y="2734367"/>
            <a:ext cx="923904" cy="6266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8702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6,06,653</a:t>
            </a:r>
          </a:p>
          <a:p>
            <a:pPr marL="0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(1,13,58,422)</a:t>
            </a:r>
          </a:p>
          <a:p>
            <a:pPr marL="258317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41,20,795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6597839" y="2734367"/>
            <a:ext cx="923904" cy="6266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8317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15,83,662</a:t>
            </a:r>
          </a:p>
          <a:p>
            <a:pPr marL="0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(2,14,87,922)</a:t>
            </a:r>
          </a:p>
          <a:p>
            <a:pPr marL="258317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16,65,500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1015166" y="2965124"/>
            <a:ext cx="1602881" cy="3958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Cash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Flows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from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Operations</a:t>
            </a:r>
          </a:p>
          <a:p>
            <a:pPr marL="0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Capital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Expenditure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5435630" y="2965124"/>
            <a:ext cx="866500" cy="3958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(1,15,31,166)</a:t>
            </a:r>
          </a:p>
          <a:p>
            <a:pPr marL="200914" marR="0">
              <a:lnSpc>
                <a:spcPts val="1000"/>
              </a:lnSpc>
              <a:spcBef>
                <a:spcPts val="816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33,31,000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10326400" y="3195880"/>
            <a:ext cx="762409" cy="405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1,28,16,890</a:t>
            </a:r>
          </a:p>
          <a:p>
            <a:pPr marL="114808" marR="0">
              <a:lnSpc>
                <a:spcPts val="1000"/>
              </a:lnSpc>
              <a:spcBef>
                <a:spcPts val="892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4,08,000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1015166" y="3436220"/>
            <a:ext cx="2660331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Increase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(Decrease)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Non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Cash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Working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Capital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4580893" y="3436220"/>
            <a:ext cx="50592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76,250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5722650" y="3436220"/>
            <a:ext cx="601984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1,91,336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6913560" y="3436220"/>
            <a:ext cx="601984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2,73,341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8029327" y="3436220"/>
            <a:ext cx="601984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2,88,429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9194248" y="3436220"/>
            <a:ext cx="601984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3,79,676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1015166" y="3676561"/>
            <a:ext cx="978041" cy="566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Free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Cash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Flows</a:t>
            </a:r>
          </a:p>
          <a:p>
            <a:pPr marL="0" marR="0">
              <a:lnSpc>
                <a:spcPts val="1000"/>
              </a:lnSpc>
              <a:spcBef>
                <a:spcPts val="578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Terminal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Value</a:t>
            </a:r>
          </a:p>
          <a:p>
            <a:pPr marL="0" marR="0">
              <a:lnSpc>
                <a:spcPts val="1000"/>
              </a:lnSpc>
              <a:spcBef>
                <a:spcPts val="578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PV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Factor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4179065" y="3676561"/>
            <a:ext cx="839427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(1,55,55,467)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5378225" y="3676561"/>
            <a:ext cx="839427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(1,50,53,502)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6569137" y="3676561"/>
            <a:ext cx="839427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(2,34,26,763)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7799712" y="3676561"/>
            <a:ext cx="76240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1,27,88,029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8935930" y="3676561"/>
            <a:ext cx="76240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2,28,69,262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10125486" y="3676561"/>
            <a:ext cx="922634" cy="566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6106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1,17,58,419</a:t>
            </a:r>
          </a:p>
          <a:p>
            <a:pPr marL="0" marR="0">
              <a:lnSpc>
                <a:spcPts val="1000"/>
              </a:lnSpc>
              <a:spcBef>
                <a:spcPts val="578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25,91,67,260</a:t>
            </a:r>
          </a:p>
          <a:p>
            <a:pPr marL="545338" marR="0">
              <a:lnSpc>
                <a:spcPts val="1000"/>
              </a:lnSpc>
              <a:spcBef>
                <a:spcPts val="578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0.57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4724403" y="4077621"/>
            <a:ext cx="377564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0.89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5894861" y="4077621"/>
            <a:ext cx="377564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0.80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7143177" y="4077621"/>
            <a:ext cx="377564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0.71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8258943" y="4077621"/>
            <a:ext cx="377564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0.64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9423865" y="4077621"/>
            <a:ext cx="377564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0.57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1015166" y="4278152"/>
            <a:ext cx="127865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PV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Free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Cash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Flows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4207767" y="4278152"/>
            <a:ext cx="839427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(1,38,89,182)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5406928" y="4278152"/>
            <a:ext cx="839427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(1,20,01,202)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6597839" y="4278152"/>
            <a:ext cx="839427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(1,66,76,047)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7885817" y="4278152"/>
            <a:ext cx="666353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81,27,894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8964632" y="4278152"/>
            <a:ext cx="76240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1,29,78,371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10154188" y="4278152"/>
            <a:ext cx="826777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14,70,78,161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1015166" y="4920291"/>
            <a:ext cx="1911182" cy="586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64195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Valuation</a:t>
            </a:r>
          </a:p>
          <a:p>
            <a:pPr marL="0" marR="0">
              <a:lnSpc>
                <a:spcPts val="1000"/>
              </a:lnSpc>
              <a:spcBef>
                <a:spcPts val="66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PV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Forecast</a:t>
            </a:r>
            <a:r>
              <a:rPr dirty="0" sz="1000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Period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Value</a:t>
            </a:r>
          </a:p>
          <a:p>
            <a:pPr marL="0" marR="0">
              <a:lnSpc>
                <a:spcPts val="1000"/>
              </a:lnSpc>
              <a:spcBef>
                <a:spcPts val="61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PV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Terminal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Value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4179065" y="4920291"/>
            <a:ext cx="1010567" cy="101809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4336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April-22</a:t>
            </a:r>
          </a:p>
          <a:p>
            <a:pPr marL="172211" marR="0">
              <a:lnSpc>
                <a:spcPts val="1000"/>
              </a:lnSpc>
              <a:spcBef>
                <a:spcPts val="66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(2,14,60,166)</a:t>
            </a:r>
          </a:p>
          <a:p>
            <a:pPr marL="172211" marR="0">
              <a:lnSpc>
                <a:spcPts val="1000"/>
              </a:lnSpc>
              <a:spcBef>
                <a:spcPts val="61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14,70,78,161</a:t>
            </a:r>
          </a:p>
          <a:p>
            <a:pPr marL="0" marR="0">
              <a:lnSpc>
                <a:spcPts val="1000"/>
              </a:lnSpc>
              <a:spcBef>
                <a:spcPts val="785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12,56,17,994</a:t>
            </a:r>
          </a:p>
          <a:p>
            <a:pPr marL="660145" marR="0">
              <a:lnSpc>
                <a:spcPts val="1000"/>
              </a:lnSpc>
              <a:spcBef>
                <a:spcPts val="61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-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6483031" y="4920291"/>
            <a:ext cx="2499184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Impact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Capex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(in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perpetuity)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on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Valuation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6483031" y="5131144"/>
            <a:ext cx="3363081" cy="3759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10%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revenue</a:t>
            </a:r>
            <a:r>
              <a:rPr dirty="0" sz="1000" spc="4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-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12.56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Crore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-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We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have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kept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it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at</a:t>
            </a:r>
            <a:r>
              <a:rPr dirty="0" sz="1000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highest</a:t>
            </a:r>
          </a:p>
          <a:p>
            <a:pPr marL="0" marR="0">
              <a:lnSpc>
                <a:spcPts val="1000"/>
              </a:lnSpc>
              <a:spcBef>
                <a:spcPts val="66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7.5%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revenue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-16.56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Crore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1015166" y="5562431"/>
            <a:ext cx="1004005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Enterprise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Value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6483031" y="5562431"/>
            <a:ext cx="1566107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5%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revenue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-20.57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Crore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1015166" y="5773284"/>
            <a:ext cx="1694956" cy="385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Less: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Debt</a:t>
            </a:r>
            <a:r>
              <a:rPr dirty="0" sz="1000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&amp;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Bank</a:t>
            </a:r>
            <a:r>
              <a:rPr dirty="0" sz="10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000000"/>
                </a:solidFill>
                <a:latin typeface="Calibri"/>
                <a:cs typeface="Calibri"/>
              </a:rPr>
              <a:t>Borrowings</a:t>
            </a:r>
          </a:p>
          <a:p>
            <a:pPr marL="0" marR="0">
              <a:lnSpc>
                <a:spcPts val="1000"/>
              </a:lnSpc>
              <a:spcBef>
                <a:spcPts val="735"/>
              </a:spcBef>
              <a:spcAft>
                <a:spcPts val="0"/>
              </a:spcAft>
            </a:pP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Equity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Value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4179065" y="5993719"/>
            <a:ext cx="82994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b="1">
                <a:solidFill>
                  <a:srgbClr val="000000"/>
                </a:solidFill>
                <a:latin typeface="Calibri"/>
                <a:cs typeface="Calibri"/>
              </a:rPr>
              <a:t>12,56,17,994</a:t>
            </a:r>
          </a:p>
        </p:txBody>
      </p:sp>
    </p:spTree>
  </p:cSld>
  <p:clrMapOvr>
    <a:masterClrMapping/>
  </p:clrMapOvr>
</p:sld>
</file>

<file path=ppt/slides/slide2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05220" y="198595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25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43329" y="465861"/>
            <a:ext cx="4218242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Valuation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and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The</a:t>
            </a:r>
            <a:r>
              <a:rPr dirty="0" sz="3600" spc="-85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Ask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96671" y="1320901"/>
            <a:ext cx="8713616" cy="820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Business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Valuation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estimated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very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conservative</a:t>
            </a:r>
          </a:p>
          <a:p>
            <a:pPr marL="3329756" marR="0">
              <a:lnSpc>
                <a:spcPts val="2800"/>
              </a:lnSpc>
              <a:spcBef>
                <a:spcPts val="560"/>
              </a:spcBef>
              <a:spcAft>
                <a:spcPts val="0"/>
              </a:spcAft>
            </a:pP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INR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12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Crore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1249" y="2430125"/>
            <a:ext cx="5143064" cy="2186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2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founder</a:t>
            </a:r>
            <a:r>
              <a:rPr dirty="0" sz="1800" spc="20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dirty="0" sz="1800" spc="2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already</a:t>
            </a:r>
            <a:r>
              <a:rPr dirty="0" sz="1800" spc="21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invested</a:t>
            </a:r>
            <a:r>
              <a:rPr dirty="0" sz="1800" spc="15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dirty="0" sz="1800" spc="23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amount</a:t>
            </a:r>
            <a:r>
              <a:rPr dirty="0" sz="1800" spc="2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22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Rs.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3,000,000</a:t>
            </a:r>
            <a:r>
              <a:rPr dirty="0" sz="1800" spc="16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800" spc="1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1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company</a:t>
            </a:r>
            <a:r>
              <a:rPr dirty="0" sz="1800" spc="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dirty="0" sz="1800" spc="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dirty="0" sz="1800" spc="1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been</a:t>
            </a:r>
            <a:r>
              <a:rPr dirty="0" sz="1800" spc="13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used</a:t>
            </a:r>
            <a:r>
              <a:rPr dirty="0" sz="1800" spc="12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9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set</a:t>
            </a:r>
          </a:p>
          <a:p>
            <a:pPr marL="0" marR="0">
              <a:lnSpc>
                <a:spcPts val="180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up</a:t>
            </a:r>
            <a:r>
              <a:rPr dirty="0" sz="1800" spc="21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dirty="0" sz="1800" spc="21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healthcare</a:t>
            </a:r>
            <a:r>
              <a:rPr dirty="0" sz="1800" spc="18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center</a:t>
            </a:r>
            <a:r>
              <a:rPr dirty="0" sz="1800" spc="18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800" spc="18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Noida</a:t>
            </a:r>
            <a:r>
              <a:rPr dirty="0" sz="1800" spc="2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800" spc="21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develop</a:t>
            </a:r>
            <a:r>
              <a:rPr dirty="0" sz="1800" spc="20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Apps.</a:t>
            </a:r>
            <a:r>
              <a:rPr dirty="0" sz="1800" spc="37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dirty="0" sz="1800" spc="3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additional</a:t>
            </a:r>
            <a:r>
              <a:rPr dirty="0" sz="1800" spc="39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amount</a:t>
            </a:r>
            <a:r>
              <a:rPr dirty="0" sz="1800" spc="38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39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Rs.</a:t>
            </a:r>
            <a:r>
              <a:rPr dirty="0" sz="1800" spc="423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30</a:t>
            </a:r>
            <a:r>
              <a:rPr dirty="0" sz="1800" spc="43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million</a:t>
            </a:r>
            <a:r>
              <a:rPr dirty="0" sz="1800" spc="409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(Rs.</a:t>
            </a:r>
          </a:p>
          <a:p>
            <a:pPr marL="0" marR="0">
              <a:lnSpc>
                <a:spcPts val="1800"/>
              </a:lnSpc>
              <a:spcBef>
                <a:spcPts val="309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three</a:t>
            </a:r>
            <a:r>
              <a:rPr dirty="0" sz="1800" spc="202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Crore)</a:t>
            </a:r>
            <a:r>
              <a:rPr dirty="0" sz="1800" spc="18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800" spc="1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sought</a:t>
            </a:r>
            <a:r>
              <a:rPr dirty="0" sz="1800" spc="1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dirty="0" sz="1800" spc="16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20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investors</a:t>
            </a:r>
            <a:r>
              <a:rPr dirty="0" sz="1800" spc="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1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finance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expansion</a:t>
            </a:r>
            <a:r>
              <a:rPr dirty="0" sz="1800" spc="-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company</a:t>
            </a:r>
            <a:r>
              <a:rPr dirty="0" sz="1800" spc="-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terms</a:t>
            </a:r>
            <a:r>
              <a:rPr dirty="0" sz="1800" spc="-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OPD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centers</a:t>
            </a:r>
            <a:r>
              <a:rPr dirty="0" sz="1800" spc="-5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promotion</a:t>
            </a:r>
            <a:r>
              <a:rPr dirty="0" sz="1800" spc="-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Apps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achieve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at</a:t>
            </a:r>
          </a:p>
          <a:p>
            <a:pPr marL="0" marR="0">
              <a:lnSpc>
                <a:spcPts val="180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five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lacs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installation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mark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next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three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years.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1249" y="4899006"/>
            <a:ext cx="5146513" cy="1089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22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amount</a:t>
            </a:r>
            <a:r>
              <a:rPr dirty="0" sz="1800" spc="20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19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dirty="0" sz="1800" spc="2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raised</a:t>
            </a:r>
            <a:r>
              <a:rPr dirty="0" sz="1800" spc="18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dirty="0" sz="1800" spc="1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2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investors</a:t>
            </a:r>
            <a:r>
              <a:rPr dirty="0" sz="1800" spc="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dirty="0" sz="1800" spc="1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business</a:t>
            </a:r>
            <a:r>
              <a:rPr dirty="0" sz="180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dirty="0" sz="1800" spc="1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dirty="0" sz="180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used</a:t>
            </a:r>
            <a:r>
              <a:rPr dirty="0" sz="1800" spc="1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11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r>
              <a:rPr dirty="0" sz="1800" spc="14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13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set</a:t>
            </a:r>
            <a:r>
              <a:rPr dirty="0" sz="1800" spc="1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up</a:t>
            </a:r>
            <a:r>
              <a:rPr dirty="0" sz="180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1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five</a:t>
            </a:r>
            <a:r>
              <a:rPr dirty="0" sz="1800" spc="11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new</a:t>
            </a:r>
          </a:p>
          <a:p>
            <a:pPr marL="0" marR="0">
              <a:lnSpc>
                <a:spcPts val="180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OPDs,</a:t>
            </a:r>
            <a:r>
              <a:rPr dirty="0" sz="1800" spc="39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promoting</a:t>
            </a:r>
            <a:r>
              <a:rPr dirty="0" sz="1800" spc="36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4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Apps</a:t>
            </a:r>
            <a:r>
              <a:rPr dirty="0" sz="1800" spc="39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800" spc="4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37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create</a:t>
            </a:r>
            <a:r>
              <a:rPr dirty="0" sz="1800" spc="34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800" spc="39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strong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brand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“Welltopia”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company.</a:t>
            </a:r>
          </a:p>
        </p:txBody>
      </p:sp>
    </p:spTree>
  </p:cSld>
  <p:clrMapOvr>
    <a:masterClrMapping/>
  </p:clrMapOvr>
</p:sld>
</file>

<file path=ppt/slides/slide2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766810" y="159687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26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13690" y="419371"/>
            <a:ext cx="5010392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Milestones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to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be</a:t>
            </a:r>
            <a:r>
              <a:rPr dirty="0" sz="3600" spc="-85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Achieved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422945" y="1564850"/>
            <a:ext cx="2090295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Welltopia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Apps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86842" y="2313761"/>
            <a:ext cx="1591691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Dec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2022: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Apps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379516" y="2437205"/>
            <a:ext cx="1513904" cy="7604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07181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200,000</a:t>
            </a:r>
          </a:p>
          <a:p>
            <a:pPr marL="117921" marR="0">
              <a:lnSpc>
                <a:spcPts val="1800"/>
              </a:lnSpc>
              <a:spcBef>
                <a:spcPts val="14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downloads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:</a:t>
            </a:r>
          </a:p>
          <a:p>
            <a:pPr marL="0" marR="0">
              <a:lnSpc>
                <a:spcPts val="1800"/>
              </a:lnSpc>
              <a:spcBef>
                <a:spcPts val="19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June-Dec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2024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168421" y="2437205"/>
            <a:ext cx="1645018" cy="7604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2616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500,000</a:t>
            </a:r>
          </a:p>
          <a:p>
            <a:pPr marL="0" marR="0">
              <a:lnSpc>
                <a:spcPts val="1800"/>
              </a:lnSpc>
              <a:spcBef>
                <a:spcPts val="14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downloads:</a:t>
            </a:r>
            <a:r>
              <a:rPr dirty="0" sz="1800" spc="36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Jun</a:t>
            </a:r>
          </a:p>
          <a:p>
            <a:pPr marL="279747" marR="0">
              <a:lnSpc>
                <a:spcPts val="1800"/>
              </a:lnSpc>
              <a:spcBef>
                <a:spcPts val="19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-Dec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2025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556927" y="2560649"/>
            <a:ext cx="1449337" cy="7604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Launched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</a:p>
          <a:p>
            <a:pPr marL="157460" marR="0">
              <a:lnSpc>
                <a:spcPts val="1800"/>
              </a:lnSpc>
              <a:spcBef>
                <a:spcPts val="14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promotion</a:t>
            </a:r>
          </a:p>
          <a:p>
            <a:pPr marL="322994" marR="0">
              <a:lnSpc>
                <a:spcPts val="1800"/>
              </a:lnSpc>
              <a:spcBef>
                <a:spcPts val="19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started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394359" y="4697931"/>
            <a:ext cx="2139368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Welltopia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OPDs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488187" y="5453752"/>
            <a:ext cx="1599810" cy="10073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7308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Aug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2022: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one</a:t>
            </a:r>
          </a:p>
          <a:p>
            <a:pPr marL="515621" marR="0">
              <a:lnSpc>
                <a:spcPts val="1800"/>
              </a:lnSpc>
              <a:spcBef>
                <a:spcPts val="14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OPD</a:t>
            </a:r>
          </a:p>
          <a:p>
            <a:pPr marL="0" marR="0">
              <a:lnSpc>
                <a:spcPts val="1800"/>
              </a:lnSpc>
              <a:spcBef>
                <a:spcPts val="19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(established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for</a:t>
            </a:r>
          </a:p>
          <a:p>
            <a:pPr marL="164083" marR="0">
              <a:lnSpc>
                <a:spcPts val="1800"/>
              </a:lnSpc>
              <a:spcBef>
                <a:spcPts val="14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three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years)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0298943" y="5453752"/>
            <a:ext cx="1384578" cy="10073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Jun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2025:</a:t>
            </a:r>
            <a:r>
              <a:rPr dirty="0" sz="1800" spc="36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six</a:t>
            </a:r>
          </a:p>
          <a:p>
            <a:pPr marL="57069" marR="0">
              <a:lnSpc>
                <a:spcPts val="1800"/>
              </a:lnSpc>
              <a:spcBef>
                <a:spcPts val="14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OPDs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(three</a:t>
            </a:r>
          </a:p>
          <a:p>
            <a:pPr marL="95963" marR="0">
              <a:lnSpc>
                <a:spcPts val="1800"/>
              </a:lnSpc>
              <a:spcBef>
                <a:spcPts val="19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OPDs</a:t>
            </a:r>
          </a:p>
          <a:p>
            <a:pPr marL="290512" marR="0">
              <a:lnSpc>
                <a:spcPts val="1800"/>
              </a:lnSpc>
              <a:spcBef>
                <a:spcPts val="14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added)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320698" y="5577196"/>
            <a:ext cx="1633398" cy="7604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Dec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2023: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three</a:t>
            </a:r>
          </a:p>
          <a:p>
            <a:pPr marL="252759" marR="0">
              <a:lnSpc>
                <a:spcPts val="1800"/>
              </a:lnSpc>
              <a:spcBef>
                <a:spcPts val="14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OPDs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(two</a:t>
            </a:r>
          </a:p>
          <a:p>
            <a:pPr marL="138986" marR="0">
              <a:lnSpc>
                <a:spcPts val="1800"/>
              </a:lnSpc>
              <a:spcBef>
                <a:spcPts val="19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OPDs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added)</a:t>
            </a:r>
          </a:p>
        </p:txBody>
      </p:sp>
    </p:spTree>
  </p:cSld>
  <p:clrMapOvr>
    <a:masterClrMapping/>
  </p:clrMapOvr>
</p:sld>
</file>

<file path=ppt/slides/slide2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766810" y="159687"/>
            <a:ext cx="38412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27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562095" y="419371"/>
            <a:ext cx="2440648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Exit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Strategy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260138" y="1195042"/>
            <a:ext cx="5153322" cy="728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dirty="0" sz="1600" spc="46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dirty="0" sz="1600" spc="50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dirty="0" sz="1600" spc="5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applying</a:t>
            </a:r>
            <a:r>
              <a:rPr dirty="0" sz="1600" spc="49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dirty="0" sz="1600" spc="5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5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5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following</a:t>
            </a:r>
            <a:r>
              <a:rPr dirty="0" sz="1600" spc="47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strategies</a:t>
            </a:r>
            <a:r>
              <a:rPr dirty="0" sz="1600" spc="44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facilitate</a:t>
            </a:r>
            <a:r>
              <a:rPr dirty="0" sz="1600" spc="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profitable</a:t>
            </a:r>
            <a:r>
              <a:rPr dirty="0" sz="1600" spc="8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exit</a:t>
            </a:r>
            <a:r>
              <a:rPr dirty="0" sz="1600" spc="10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dirty="0" sz="1600" spc="1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investors</a:t>
            </a:r>
            <a:r>
              <a:rPr dirty="0" sz="1600" spc="4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dirty="0" sz="1600" spc="1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dirty="0" sz="1600" spc="14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business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venture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–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96675" y="2170402"/>
            <a:ext cx="4922935" cy="146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03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Buy-back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dirty="0" sz="1600" spc="14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Although</a:t>
            </a:r>
            <a:r>
              <a:rPr dirty="0" sz="1600" spc="14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using</a:t>
            </a:r>
            <a:r>
              <a:rPr dirty="0" sz="1600" spc="14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144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ultra-conservative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approach</a:t>
            </a:r>
            <a:r>
              <a:rPr dirty="0" sz="1600" spc="1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dirty="0" sz="1600" spc="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preparing</a:t>
            </a:r>
            <a:r>
              <a:rPr dirty="0" sz="1600" spc="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Financial</a:t>
            </a:r>
            <a:r>
              <a:rPr dirty="0" sz="1600" spc="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Model,</a:t>
            </a:r>
            <a:r>
              <a:rPr dirty="0" sz="1600" spc="4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dirty="0" sz="1600" spc="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dirty="0" sz="1600" spc="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estimate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dirty="0" sz="1600" spc="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3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company</a:t>
            </a:r>
            <a:r>
              <a:rPr dirty="0" sz="1600" spc="-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dirty="0" sz="1600" spc="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generate</a:t>
            </a:r>
            <a:r>
              <a:rPr dirty="0" sz="1600" spc="-3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excess</a:t>
            </a:r>
            <a:r>
              <a:rPr dirty="0" sz="1600" spc="-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cash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flow,</a:t>
            </a:r>
            <a:r>
              <a:rPr dirty="0" sz="1600" spc="-1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through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dirty="0" sz="1600" spc="1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12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company</a:t>
            </a:r>
            <a:r>
              <a:rPr dirty="0" sz="1600" spc="7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dirty="0" sz="1600" spc="1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dirty="0" sz="16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able</a:t>
            </a:r>
            <a:r>
              <a:rPr dirty="0" sz="1600" spc="11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1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buy</a:t>
            </a:r>
            <a:r>
              <a:rPr dirty="0" sz="1600" spc="1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back</a:t>
            </a:r>
            <a:r>
              <a:rPr dirty="0" sz="1600" spc="1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its</a:t>
            </a:r>
            <a:r>
              <a:rPr dirty="0" sz="1600" spc="12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share</a:t>
            </a:r>
            <a:r>
              <a:rPr dirty="0" sz="1600" spc="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at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significant</a:t>
            </a:r>
            <a:r>
              <a:rPr dirty="0" sz="1600" spc="16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premium</a:t>
            </a:r>
            <a:r>
              <a:rPr dirty="0" sz="1600" spc="19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21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pay</a:t>
            </a:r>
            <a:r>
              <a:rPr dirty="0" sz="1600" spc="18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22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investors</a:t>
            </a:r>
            <a:r>
              <a:rPr dirty="0" sz="1600" spc="1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600" spc="20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22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r>
              <a:rPr dirty="0" sz="1600" spc="21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exit.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496675" y="3877281"/>
            <a:ext cx="4920937" cy="1216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03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Merger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Merging</a:t>
            </a:r>
            <a:r>
              <a:rPr dirty="0" sz="1600" spc="-6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600" spc="-3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-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similar</a:t>
            </a:r>
            <a:r>
              <a:rPr dirty="0" sz="1600" spc="-4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company</a:t>
            </a:r>
            <a:r>
              <a:rPr dirty="0" sz="1600" spc="-8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dirty="0" sz="1600" spc="-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being</a:t>
            </a:r>
            <a:r>
              <a:rPr dirty="0" sz="16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bought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dirty="0" sz="1600" spc="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larger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company</a:t>
            </a:r>
            <a:r>
              <a:rPr dirty="0" sz="1600" spc="-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600" spc="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always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better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option</a:t>
            </a:r>
            <a:r>
              <a:rPr dirty="0" sz="1600" spc="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exit.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r>
              <a:rPr dirty="0" sz="1600" spc="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55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win-win</a:t>
            </a:r>
            <a:r>
              <a:rPr dirty="0" sz="1600" spc="56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situation</a:t>
            </a:r>
            <a:r>
              <a:rPr dirty="0" sz="1600" spc="5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when</a:t>
            </a:r>
            <a:r>
              <a:rPr dirty="0" sz="1600" spc="56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bordering</a:t>
            </a:r>
            <a:r>
              <a:rPr dirty="0" sz="1600" spc="54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companies</a:t>
            </a:r>
            <a:r>
              <a:rPr dirty="0" sz="1600" spc="54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</a:p>
          <a:p>
            <a:pPr marL="0" marR="0">
              <a:lnSpc>
                <a:spcPts val="1600"/>
              </a:lnSpc>
              <a:spcBef>
                <a:spcPts val="37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complementary</a:t>
            </a:r>
            <a:r>
              <a:rPr dirty="0" sz="1600" spc="96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skills,</a:t>
            </a:r>
            <a:r>
              <a:rPr dirty="0" sz="1600" spc="98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9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dirty="0" sz="1600" spc="9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save</a:t>
            </a:r>
            <a:r>
              <a:rPr dirty="0" sz="1600" spc="9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resources</a:t>
            </a:r>
            <a:r>
              <a:rPr dirty="0" sz="1600" spc="97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by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combining.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496675" y="5340322"/>
            <a:ext cx="4918828" cy="146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Listing</a:t>
            </a:r>
            <a:r>
              <a:rPr dirty="0" sz="1600" spc="-46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SME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Exchange</a:t>
            </a:r>
            <a:r>
              <a:rPr dirty="0" sz="1600" spc="-56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BSE/NSE</a:t>
            </a:r>
            <a:r>
              <a:rPr dirty="0" sz="1600" spc="-33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next</a:t>
            </a:r>
            <a:r>
              <a:rPr dirty="0" sz="1600" spc="-4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five</a:t>
            </a:r>
            <a:r>
              <a:rPr dirty="0" sz="1600" spc="-52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-3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seven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years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dirty="0" sz="1600" spc="38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there</a:t>
            </a:r>
            <a:r>
              <a:rPr dirty="0" sz="1600" spc="3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600" spc="38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strong</a:t>
            </a:r>
            <a:r>
              <a:rPr dirty="0" sz="1600" spc="35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demand</a:t>
            </a:r>
            <a:r>
              <a:rPr dirty="0" sz="1600" spc="3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3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acceptance</a:t>
            </a:r>
            <a:r>
              <a:rPr dirty="0" sz="1600" spc="35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39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healthcare</a:t>
            </a:r>
            <a:r>
              <a:rPr dirty="0" sz="1600" spc="8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company</a:t>
            </a:r>
            <a:r>
              <a:rPr dirty="0" sz="1600" spc="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600" spc="10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Indian</a:t>
            </a:r>
            <a:r>
              <a:rPr dirty="0" sz="1600" spc="10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bourses,</a:t>
            </a:r>
            <a:r>
              <a:rPr dirty="0" sz="1600" spc="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dirty="0" sz="1600" spc="1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expect</a:t>
            </a:r>
            <a:r>
              <a:rPr dirty="0" sz="1600" spc="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1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get</a:t>
            </a:r>
          </a:p>
          <a:p>
            <a:pPr marL="0" marR="0">
              <a:lnSpc>
                <a:spcPts val="1600"/>
              </a:lnSpc>
              <a:spcBef>
                <a:spcPts val="37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listed</a:t>
            </a:r>
            <a:r>
              <a:rPr dirty="0" sz="1600" spc="3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600" spc="40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4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healthy</a:t>
            </a:r>
            <a:r>
              <a:rPr dirty="0" sz="1600" spc="3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P/Ex</a:t>
            </a:r>
            <a:r>
              <a:rPr dirty="0" sz="1600" spc="3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40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thus</a:t>
            </a:r>
            <a:r>
              <a:rPr dirty="0" sz="1600" spc="41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create</a:t>
            </a:r>
            <a:r>
              <a:rPr dirty="0" sz="1600" spc="3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4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handsome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wealth</a:t>
            </a:r>
            <a:r>
              <a:rPr dirty="0" sz="1600" spc="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dirty="0" sz="1600" spc="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investors.</a:t>
            </a:r>
            <a:r>
              <a:rPr dirty="0" sz="1600" spc="-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1600" spc="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This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dirty="0" sz="1600" spc="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dirty="0" sz="1600" spc="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most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probable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option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exit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investors</a:t>
            </a:r>
          </a:p>
        </p:txBody>
      </p:sp>
    </p:spTree>
  </p:cSld>
  <p:clrMapOvr>
    <a:masterClrMapping/>
  </p:clrMapOvr>
</p:sld>
</file>

<file path=ppt/slides/slide2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965637" y="500315"/>
            <a:ext cx="2433070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Contact</a:t>
            </a:r>
            <a:r>
              <a:rPr dirty="0" sz="3600" spc="-8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Info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720089" y="2055268"/>
            <a:ext cx="4906485" cy="8153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24284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Web:</a:t>
            </a:r>
            <a:r>
              <a:rPr dirty="0" sz="1800" spc="-8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u="sng">
                <a:solidFill>
                  <a:srgbClr val="ffffff"/>
                </a:solidFill>
                <a:latin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www.welltopia.pr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</a:t>
            </a:r>
          </a:p>
          <a:p>
            <a:pPr marL="0" marR="0">
              <a:lnSpc>
                <a:spcPts val="1800"/>
              </a:lnSpc>
              <a:spcBef>
                <a:spcPts val="359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E:</a:t>
            </a:r>
            <a:r>
              <a:rPr dirty="0" sz="1800" spc="-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u="sng">
                <a:solidFill>
                  <a:srgbClr val="ffffff"/>
                </a:solidFill>
                <a:latin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info@welltopia.pro</a:t>
            </a:r>
            <a:r>
              <a:rPr dirty="0" sz="1800" spc="279">
                <a:solidFill>
                  <a:srgbClr val="ffffff"/>
                </a:solidFill>
                <a:latin typeface="Times New Roman"/>
                <a:cs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dirty="0" sz="18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u="sng">
                <a:solidFill>
                  <a:srgbClr val="ffffff"/>
                </a:solidFill>
                <a:latin typeface="Calibri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welltopia2018@gmail.com</a:t>
            </a:r>
          </a:p>
          <a:p>
            <a:pPr marL="1342876" marR="0">
              <a:lnSpc>
                <a:spcPts val="180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WA: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+91-83949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55932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062770" y="3094773"/>
            <a:ext cx="2057337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Thank</a:t>
            </a:r>
            <a:r>
              <a:rPr dirty="0" sz="3600" spc="-88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You</a:t>
            </a:r>
          </a:p>
        </p:txBody>
      </p:sp>
    </p:spTree>
  </p:cSld>
  <p:clrMapOvr>
    <a:masterClrMapping/>
  </p:clrMapOvr>
</p:sld>
</file>

<file path=ppt/slides/slide2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71675" y="141958"/>
            <a:ext cx="11446206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Appendix</a:t>
            </a:r>
            <a:r>
              <a:rPr dirty="0" sz="3600" spc="-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3600" spc="-8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Reduction</a:t>
            </a:r>
            <a:r>
              <a:rPr dirty="0" sz="3600" spc="-8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3600" spc="-8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Carbon</a:t>
            </a:r>
            <a:r>
              <a:rPr dirty="0" sz="3600" spc="-8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Footprint</a:t>
            </a:r>
            <a:r>
              <a:rPr dirty="0" sz="3600" spc="-8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dirty="0" sz="3600" spc="-8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Welltopia</a:t>
            </a:r>
            <a:r>
              <a:rPr dirty="0" sz="3600" spc="-8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Apps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84700" y="1332022"/>
            <a:ext cx="9773882" cy="13687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5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850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r>
              <a:rPr dirty="0" sz="1850" spc="8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car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India</a:t>
            </a:r>
            <a:r>
              <a:rPr dirty="0" sz="1800" spc="-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emits</a:t>
            </a:r>
            <a:r>
              <a:rPr dirty="0" sz="1800" spc="-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100-120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grams</a:t>
            </a:r>
            <a:r>
              <a:rPr dirty="0" sz="1800" spc="-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CO2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per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KM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travel.</a:t>
            </a:r>
          </a:p>
          <a:p>
            <a:pPr marL="0" marR="0">
              <a:lnSpc>
                <a:spcPts val="18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5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r>
              <a:rPr dirty="0" sz="1850" spc="8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average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-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travel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15-20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KM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(round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trip)</a:t>
            </a:r>
            <a:r>
              <a:rPr dirty="0" sz="1800" spc="-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-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visit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doctor’s</a:t>
            </a:r>
            <a:r>
              <a:rPr dirty="0" sz="1800" spc="-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OPD</a:t>
            </a:r>
          </a:p>
          <a:p>
            <a:pPr marL="0" marR="0">
              <a:lnSpc>
                <a:spcPts val="185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50">
                <a:solidFill>
                  <a:srgbClr val="ffffff"/>
                </a:solidFill>
                <a:latin typeface="Calibri"/>
                <a:cs typeface="Calibri"/>
              </a:rPr>
              <a:t>3.</a:t>
            </a:r>
            <a:r>
              <a:rPr dirty="0" sz="1850" spc="8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So,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App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saves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~2kg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CO2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emission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per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served</a:t>
            </a:r>
          </a:p>
          <a:p>
            <a:pPr marL="0" marR="0">
              <a:lnSpc>
                <a:spcPts val="18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50">
                <a:solidFill>
                  <a:srgbClr val="ffffff"/>
                </a:solidFill>
                <a:latin typeface="Calibri"/>
                <a:cs typeface="Calibri"/>
              </a:rPr>
              <a:t>4.</a:t>
            </a:r>
            <a:r>
              <a:rPr dirty="0" sz="1850" spc="8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Assuming</a:t>
            </a:r>
            <a:r>
              <a:rPr dirty="0" sz="1800" spc="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10,000</a:t>
            </a:r>
            <a:r>
              <a:rPr dirty="0" sz="1800" spc="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dirty="0" sz="1800" spc="3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utilize</a:t>
            </a:r>
            <a:r>
              <a:rPr dirty="0" sz="1800" spc="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dirty="0" sz="1800" spc="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app</a:t>
            </a:r>
            <a:r>
              <a:rPr dirty="0" sz="1800" spc="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instead</a:t>
            </a:r>
            <a:r>
              <a:rPr dirty="0" sz="18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6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going</a:t>
            </a:r>
            <a:r>
              <a:rPr dirty="0" sz="1800" spc="6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800" spc="6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doctor’s</a:t>
            </a:r>
            <a:r>
              <a:rPr dirty="0" sz="1800" spc="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OPD,</a:t>
            </a:r>
            <a:r>
              <a:rPr dirty="0" sz="1800" spc="1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dirty="0" sz="1800" spc="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Apps</a:t>
            </a:r>
            <a:r>
              <a:rPr dirty="0" sz="1800" spc="6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save</a:t>
            </a:r>
            <a:r>
              <a:rPr dirty="0" sz="1800" spc="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20,000</a:t>
            </a:r>
          </a:p>
          <a:p>
            <a:pPr marL="342900" marR="0">
              <a:lnSpc>
                <a:spcPts val="1800"/>
              </a:lnSpc>
              <a:spcBef>
                <a:spcPts val="397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KG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CO2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emission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84700" y="2703622"/>
            <a:ext cx="9774414" cy="5457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5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850">
                <a:solidFill>
                  <a:srgbClr val="ffffff"/>
                </a:solidFill>
                <a:latin typeface="Calibri"/>
                <a:cs typeface="Calibri"/>
              </a:rPr>
              <a:t>5.</a:t>
            </a:r>
            <a:r>
              <a:rPr dirty="0" sz="1850" spc="8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It’s</a:t>
            </a:r>
            <a:r>
              <a:rPr dirty="0" sz="1800" spc="14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equivalent</a:t>
            </a:r>
            <a:r>
              <a:rPr dirty="0" sz="1800" spc="1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17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planting</a:t>
            </a:r>
            <a:r>
              <a:rPr dirty="0" sz="1800" spc="18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about</a:t>
            </a:r>
            <a:r>
              <a:rPr dirty="0" sz="1800" spc="20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1,000</a:t>
            </a:r>
            <a:r>
              <a:rPr dirty="0" sz="1800" spc="20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Trees</a:t>
            </a:r>
            <a:r>
              <a:rPr dirty="0" sz="1800" spc="6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(a</a:t>
            </a:r>
            <a:r>
              <a:rPr dirty="0" sz="1800" spc="2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tree</a:t>
            </a:r>
            <a:r>
              <a:rPr dirty="0" sz="1800" spc="17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absorbs</a:t>
            </a:r>
            <a:r>
              <a:rPr dirty="0" sz="1800" spc="1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r>
              <a:rPr dirty="0" sz="1800" spc="19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17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40</a:t>
            </a:r>
            <a:r>
              <a:rPr dirty="0" sz="1800" spc="19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kg</a:t>
            </a:r>
            <a:r>
              <a:rPr dirty="0" sz="1800" spc="19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19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CO2</a:t>
            </a:r>
            <a:r>
              <a:rPr dirty="0" sz="1800" spc="17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per</a:t>
            </a:r>
            <a:r>
              <a:rPr dirty="0" sz="1800" spc="20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year,</a:t>
            </a:r>
            <a:r>
              <a:rPr dirty="0" sz="1800" spc="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800" spc="2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</a:t>
            </a:r>
          </a:p>
          <a:p>
            <a:pPr marL="342900" marR="0">
              <a:lnSpc>
                <a:spcPts val="1800"/>
              </a:lnSpc>
              <a:spcBef>
                <a:spcPts val="347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average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KG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CO2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per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year)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73315" y="218052"/>
            <a:ext cx="268262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75054" y="556453"/>
            <a:ext cx="2444427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Introduction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476473" y="1262024"/>
            <a:ext cx="5527609" cy="11798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550" spc="16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steady</a:t>
            </a:r>
            <a:r>
              <a:rPr dirty="0" sz="1550" spc="1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550" spc="15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faster</a:t>
            </a:r>
            <a:r>
              <a:rPr dirty="0" sz="1550" spc="10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rise</a:t>
            </a:r>
            <a:r>
              <a:rPr dirty="0" sz="1550" spc="15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550" spc="1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550" spc="1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ageing</a:t>
            </a:r>
            <a:r>
              <a:rPr dirty="0" sz="1550" spc="1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population</a:t>
            </a:r>
            <a:r>
              <a:rPr dirty="0" sz="1550" spc="1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550" spc="15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increase</a:t>
            </a:r>
            <a:r>
              <a:rPr dirty="0" sz="1550" spc="13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costly</a:t>
            </a:r>
            <a:r>
              <a:rPr dirty="0" sz="1550" spc="9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healthcare</a:t>
            </a:r>
            <a:r>
              <a:rPr dirty="0" sz="1550" spc="9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needs</a:t>
            </a:r>
            <a:r>
              <a:rPr dirty="0" sz="1550" spc="9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dirty="0" sz="1550" spc="92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chronic</a:t>
            </a:r>
            <a:r>
              <a:rPr dirty="0" sz="1550" spc="9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diseases</a:t>
            </a:r>
            <a:r>
              <a:rPr dirty="0" sz="1550" spc="93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550" spc="9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exerting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considerable</a:t>
            </a:r>
            <a:r>
              <a:rPr dirty="0" sz="1550" spc="28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demands</a:t>
            </a:r>
            <a:r>
              <a:rPr dirty="0" sz="1550" spc="34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550" spc="3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550" spc="36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healthcare</a:t>
            </a:r>
            <a:r>
              <a:rPr dirty="0" sz="1550" spc="31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systems</a:t>
            </a:r>
            <a:r>
              <a:rPr dirty="0" sz="1550" spc="27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550" spc="3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India.</a:t>
            </a:r>
            <a:r>
              <a:rPr dirty="0" sz="1550" spc="33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This</a:t>
            </a:r>
          </a:p>
          <a:p>
            <a:pPr marL="0" marR="0">
              <a:lnSpc>
                <a:spcPts val="1550"/>
              </a:lnSpc>
              <a:spcBef>
                <a:spcPts val="26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demand</a:t>
            </a:r>
            <a:r>
              <a:rPr dirty="0" sz="1550" spc="1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550" spc="12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r>
              <a:rPr dirty="0" sz="1550" spc="1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partly</a:t>
            </a:r>
            <a:r>
              <a:rPr dirty="0" sz="155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met</a:t>
            </a:r>
            <a:r>
              <a:rPr dirty="0" sz="1550" spc="1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with,</a:t>
            </a:r>
            <a:r>
              <a:rPr dirty="0" sz="155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despite</a:t>
            </a:r>
            <a:r>
              <a:rPr dirty="0" sz="1550" spc="1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best</a:t>
            </a:r>
            <a:r>
              <a:rPr dirty="0" sz="1550" spc="1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efforts</a:t>
            </a:r>
            <a:r>
              <a:rPr dirty="0" sz="1550" spc="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dirty="0" sz="1550" spc="10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private</a:t>
            </a:r>
          </a:p>
          <a:p>
            <a:pPr marL="0" marR="0">
              <a:lnSpc>
                <a:spcPts val="1550"/>
              </a:lnSpc>
              <a:spcBef>
                <a:spcPts val="309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55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public</a:t>
            </a:r>
            <a:r>
              <a:rPr dirty="0" sz="155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healthcare’s</a:t>
            </a:r>
            <a:r>
              <a:rPr dirty="0" sz="155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endeavors.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76473" y="2679344"/>
            <a:ext cx="5533925" cy="14160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India’s</a:t>
            </a:r>
            <a:r>
              <a:rPr dirty="0" sz="155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healthcare</a:t>
            </a:r>
            <a:r>
              <a:rPr dirty="0" sz="1550" spc="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sector</a:t>
            </a:r>
            <a:r>
              <a:rPr dirty="0" sz="1550" spc="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550" spc="6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currently</a:t>
            </a:r>
            <a:r>
              <a:rPr dirty="0" sz="1550" spc="3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550" spc="8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second</a:t>
            </a:r>
            <a:r>
              <a:rPr dirty="0" sz="1550" spc="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fastest</a:t>
            </a:r>
            <a:r>
              <a:rPr dirty="0" sz="15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growing</a:t>
            </a:r>
            <a:r>
              <a:rPr dirty="0" sz="1550" spc="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550" spc="83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country</a:t>
            </a:r>
            <a:r>
              <a:rPr dirty="0" sz="1550" spc="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surpassed</a:t>
            </a:r>
            <a:r>
              <a:rPr dirty="0" sz="1550" spc="80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r>
              <a:rPr dirty="0" sz="1550" spc="81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dirty="0" sz="1550" spc="8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retail.</a:t>
            </a:r>
            <a:r>
              <a:rPr dirty="0" sz="1550" spc="77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Unsurprisingly,</a:t>
            </a:r>
            <a:r>
              <a:rPr dirty="0" sz="1550" spc="68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many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corporate</a:t>
            </a:r>
            <a:r>
              <a:rPr dirty="0" sz="1550" spc="-4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houses</a:t>
            </a:r>
            <a:r>
              <a:rPr dirty="0" sz="1550" spc="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550" spc="1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looking</a:t>
            </a:r>
            <a:r>
              <a:rPr dirty="0" sz="1550" spc="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550" spc="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exploit</a:t>
            </a:r>
            <a:r>
              <a:rPr dirty="0" sz="1550" spc="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550" spc="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opportunities</a:t>
            </a:r>
            <a:r>
              <a:rPr dirty="0" sz="1550" spc="1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this</a:t>
            </a:r>
            <a:r>
              <a:rPr dirty="0" sz="1550" spc="3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field</a:t>
            </a:r>
          </a:p>
          <a:p>
            <a:pPr marL="0" marR="0">
              <a:lnSpc>
                <a:spcPts val="1550"/>
              </a:lnSpc>
              <a:spcBef>
                <a:spcPts val="259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550" spc="3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business</a:t>
            </a:r>
            <a:r>
              <a:rPr dirty="0" sz="1550" spc="3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provides</a:t>
            </a:r>
            <a:r>
              <a:rPr dirty="0" sz="1550" spc="29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550" spc="3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550" spc="3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actively</a:t>
            </a:r>
            <a:r>
              <a:rPr dirty="0" sz="1550" spc="30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considering</a:t>
            </a:r>
            <a:r>
              <a:rPr dirty="0" sz="1550" spc="3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diversification</a:t>
            </a:r>
          </a:p>
          <a:p>
            <a:pPr marL="0" marR="0">
              <a:lnSpc>
                <a:spcPts val="1550"/>
              </a:lnSpc>
              <a:spcBef>
                <a:spcPts val="309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into</a:t>
            </a:r>
            <a:r>
              <a:rPr dirty="0" sz="1550" spc="6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dirty="0" sz="1550" spc="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dirty="0" sz="1550" spc="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already</a:t>
            </a:r>
            <a:r>
              <a:rPr dirty="0" sz="1550" spc="6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diversified</a:t>
            </a:r>
            <a:r>
              <a:rPr dirty="0" sz="1550" spc="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into</a:t>
            </a:r>
            <a:r>
              <a:rPr dirty="0" sz="1550" spc="6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this</a:t>
            </a:r>
            <a:r>
              <a:rPr dirty="0" sz="1550" spc="9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sector</a:t>
            </a:r>
            <a:r>
              <a:rPr dirty="0" sz="1550" spc="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dirty="0" sz="1550" spc="8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setting</a:t>
            </a:r>
            <a:r>
              <a:rPr dirty="0" sz="1550" spc="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up</a:t>
            </a:r>
            <a:r>
              <a:rPr dirty="0" sz="1550" spc="9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</a:p>
          <a:p>
            <a:pPr marL="0" marR="0">
              <a:lnSpc>
                <a:spcPts val="1550"/>
              </a:lnSpc>
              <a:spcBef>
                <a:spcPts val="26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own</a:t>
            </a:r>
            <a:r>
              <a:rPr dirty="0" sz="155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healthcare</a:t>
            </a:r>
            <a:r>
              <a:rPr dirty="0" sz="155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facilities.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476473" y="4332883"/>
            <a:ext cx="5550593" cy="2597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550" spc="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order</a:t>
            </a:r>
            <a:r>
              <a:rPr dirty="0" sz="15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5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meet</a:t>
            </a:r>
            <a:r>
              <a:rPr dirty="0" sz="1550" spc="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India's</a:t>
            </a:r>
            <a:r>
              <a:rPr dirty="0" sz="15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burgeoning</a:t>
            </a:r>
            <a:r>
              <a:rPr dirty="0" sz="1550" spc="-3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healthcare</a:t>
            </a:r>
            <a:r>
              <a:rPr dirty="0" sz="155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needs</a:t>
            </a:r>
            <a:r>
              <a:rPr dirty="0" sz="1550" spc="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550" spc="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leverage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550" spc="64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550" spc="6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opportunities</a:t>
            </a:r>
            <a:r>
              <a:rPr dirty="0" sz="1550" spc="63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available,</a:t>
            </a:r>
            <a:r>
              <a:rPr dirty="0" sz="1550" spc="58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550" spc="6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founder</a:t>
            </a:r>
            <a:r>
              <a:rPr dirty="0" sz="1550" spc="6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dirty="0" sz="1550" spc="64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launched</a:t>
            </a:r>
            <a:r>
              <a:rPr dirty="0" sz="1550" spc="6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company</a:t>
            </a:r>
            <a:r>
              <a:rPr dirty="0" sz="1550" spc="21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named</a:t>
            </a:r>
            <a:r>
              <a:rPr dirty="0" sz="1550" spc="27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“</a:t>
            </a:r>
            <a:r>
              <a:rPr dirty="0" sz="1550" b="1">
                <a:solidFill>
                  <a:srgbClr val="ffffff"/>
                </a:solidFill>
                <a:latin typeface="Calibri"/>
                <a:cs typeface="Calibri"/>
              </a:rPr>
              <a:t>Welltopia”</a:t>
            </a:r>
            <a:r>
              <a:rPr dirty="0" sz="1550" spc="229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dirty="0" sz="1550" spc="31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50" b="1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550" spc="307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premium</a:t>
            </a:r>
            <a:r>
              <a:rPr dirty="0" sz="1550" spc="2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healthcare</a:t>
            </a:r>
            <a:r>
              <a:rPr dirty="0" sz="1550" spc="23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550" spc="26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life</a:t>
            </a:r>
          </a:p>
          <a:p>
            <a:pPr marL="0" marR="0">
              <a:lnSpc>
                <a:spcPts val="1550"/>
              </a:lnSpc>
              <a:spcBef>
                <a:spcPts val="26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enhancement</a:t>
            </a:r>
            <a:r>
              <a:rPr dirty="0" sz="1550" spc="3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center</a:t>
            </a:r>
            <a:r>
              <a:rPr dirty="0" sz="1550" spc="3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550" spc="36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2019.</a:t>
            </a:r>
            <a:r>
              <a:rPr dirty="0" sz="1550" spc="38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550" spc="37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company</a:t>
            </a:r>
            <a:r>
              <a:rPr dirty="0" sz="1550" spc="3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provides</a:t>
            </a:r>
            <a:r>
              <a:rPr dirty="0" sz="1550" spc="32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gamut</a:t>
            </a:r>
            <a:r>
              <a:rPr dirty="0" sz="1550" spc="3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of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dirty="0" sz="1550" spc="16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dirty="0" sz="1550" spc="17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improves</a:t>
            </a:r>
            <a:r>
              <a:rPr dirty="0" sz="1550" spc="1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550" spc="17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enhances</a:t>
            </a:r>
            <a:r>
              <a:rPr dirty="0" sz="1550" spc="1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quality</a:t>
            </a:r>
            <a:r>
              <a:rPr dirty="0" sz="1550" spc="16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550" spc="1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human</a:t>
            </a:r>
            <a:r>
              <a:rPr dirty="0" sz="1550" spc="17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lives.</a:t>
            </a:r>
            <a:r>
              <a:rPr dirty="0" sz="1550" spc="1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Company</a:t>
            </a:r>
            <a:r>
              <a:rPr dirty="0" sz="15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550" spc="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managed</a:t>
            </a:r>
            <a:r>
              <a:rPr dirty="0" sz="1550" spc="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dirty="0" sz="1550" spc="3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550" spc="5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CEO,</a:t>
            </a:r>
            <a:r>
              <a:rPr dirty="0" sz="155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Dr</a:t>
            </a:r>
            <a:r>
              <a:rPr dirty="0" sz="1550" spc="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Uttkarsh</a:t>
            </a:r>
            <a:r>
              <a:rPr dirty="0" sz="1550" spc="-5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G,</a:t>
            </a:r>
            <a:r>
              <a:rPr dirty="0" sz="1550" spc="4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550" spc="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strategic</a:t>
            </a:r>
            <a:r>
              <a:rPr dirty="0" sz="1550" spc="-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leader</a:t>
            </a:r>
          </a:p>
          <a:p>
            <a:pPr marL="0" marR="0">
              <a:lnSpc>
                <a:spcPts val="1550"/>
              </a:lnSpc>
              <a:spcBef>
                <a:spcPts val="26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550" spc="-4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innovator.Qualified</a:t>
            </a:r>
            <a:r>
              <a:rPr dirty="0" sz="1550" spc="-7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doctors</a:t>
            </a:r>
            <a:r>
              <a:rPr dirty="0" sz="1550" spc="-9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550" spc="-4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assistants</a:t>
            </a:r>
            <a:r>
              <a:rPr dirty="0" sz="1550" spc="-1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550" spc="-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there</a:t>
            </a:r>
            <a:r>
              <a:rPr dirty="0" sz="155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along</a:t>
            </a:r>
            <a:r>
              <a:rPr dirty="0" sz="1550" spc="-5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administrative</a:t>
            </a:r>
            <a:r>
              <a:rPr dirty="0" sz="1550" spc="12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dirty="0" sz="1550" spc="14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550" spc="22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assist</a:t>
            </a:r>
            <a:r>
              <a:rPr dirty="0" sz="1550" spc="1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him</a:t>
            </a:r>
            <a:r>
              <a:rPr dirty="0" sz="1550" spc="2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550" spc="2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daily</a:t>
            </a:r>
            <a:r>
              <a:rPr dirty="0" sz="1550" spc="2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operations.</a:t>
            </a:r>
            <a:r>
              <a:rPr dirty="0" sz="1550" spc="15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550" spc="23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dirty="0" sz="1550" spc="14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is</a:t>
            </a:r>
          </a:p>
          <a:p>
            <a:pPr marL="0" marR="0">
              <a:lnSpc>
                <a:spcPts val="1550"/>
              </a:lnSpc>
              <a:spcBef>
                <a:spcPts val="26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provided</a:t>
            </a:r>
            <a:r>
              <a:rPr dirty="0" sz="1550" spc="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training</a:t>
            </a:r>
            <a:r>
              <a:rPr dirty="0" sz="1550" spc="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550" spc="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reasonable</a:t>
            </a:r>
            <a:r>
              <a:rPr dirty="0" sz="1550" spc="4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intervals</a:t>
            </a:r>
            <a:r>
              <a:rPr dirty="0" sz="1550" spc="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550" spc="7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update</a:t>
            </a:r>
            <a:r>
              <a:rPr dirty="0" sz="1550" spc="6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them</a:t>
            </a:r>
            <a:r>
              <a:rPr dirty="0" sz="1550" spc="10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550" spc="9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latest</a:t>
            </a:r>
            <a:r>
              <a:rPr dirty="0" sz="1550" spc="8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medical</a:t>
            </a:r>
            <a:r>
              <a:rPr dirty="0" sz="1550" spc="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technology</a:t>
            </a:r>
            <a:r>
              <a:rPr dirty="0" sz="1550" spc="9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550" spc="1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best</a:t>
            </a:r>
            <a:r>
              <a:rPr dirty="0" sz="1550" spc="11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medical</a:t>
            </a:r>
            <a:r>
              <a:rPr dirty="0" sz="1550" spc="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practices</a:t>
            </a:r>
            <a:r>
              <a:rPr dirty="0" sz="1550" spc="6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prevailing</a:t>
            </a:r>
            <a:r>
              <a:rPr dirty="0" sz="1550" spc="5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</a:t>
            </a:r>
          </a:p>
          <a:p>
            <a:pPr marL="0" marR="0">
              <a:lnSpc>
                <a:spcPts val="1550"/>
              </a:lnSpc>
              <a:spcBef>
                <a:spcPts val="309"/>
              </a:spcBef>
              <a:spcAft>
                <a:spcPts val="0"/>
              </a:spcAft>
            </a:pP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55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industry.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05220" y="198595"/>
            <a:ext cx="268262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4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07140" y="698342"/>
            <a:ext cx="2069603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Objectives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17108" y="2077589"/>
            <a:ext cx="5449409" cy="299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21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OLAHAF+SymbolMT"/>
                <a:cs typeface="OLAHAF+SymbolMT"/>
              </a:rPr>
              <a:t></a:t>
            </a:r>
            <a:r>
              <a:rPr dirty="0" sz="1650" spc="15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focus</a:t>
            </a:r>
            <a:r>
              <a:rPr dirty="0" sz="1600" spc="1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on</a:t>
            </a:r>
            <a:r>
              <a:rPr dirty="0" sz="1600" spc="1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niche</a:t>
            </a:r>
            <a:r>
              <a:rPr dirty="0" sz="1600" spc="1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areas</a:t>
            </a:r>
            <a:r>
              <a:rPr dirty="0" sz="1600" spc="1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such</a:t>
            </a:r>
            <a:r>
              <a:rPr dirty="0" sz="16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as</a:t>
            </a:r>
            <a:r>
              <a:rPr dirty="0" sz="1600" spc="1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Lifestyle</a:t>
            </a:r>
            <a:r>
              <a:rPr dirty="0" sz="1600" spc="1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Diseases,</a:t>
            </a:r>
            <a:r>
              <a:rPr dirty="0" sz="16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Weight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60008" y="2379705"/>
            <a:ext cx="5099208" cy="972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Management</a:t>
            </a:r>
            <a:r>
              <a:rPr dirty="0" sz="1600" spc="5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(~50%</a:t>
            </a:r>
            <a:r>
              <a:rPr dirty="0" sz="1600" spc="6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6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population</a:t>
            </a:r>
            <a:r>
              <a:rPr dirty="0" sz="1600" spc="5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600" spc="6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metro</a:t>
            </a:r>
            <a:r>
              <a:rPr dirty="0" sz="1600" spc="6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cities</a:t>
            </a:r>
            <a:r>
              <a:rPr dirty="0" sz="1600" spc="6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are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overweight/obese)</a:t>
            </a:r>
            <a:r>
              <a:rPr dirty="0" sz="1600" spc="15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Anti-aging</a:t>
            </a:r>
            <a:r>
              <a:rPr dirty="0" sz="1600" spc="15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Treatment</a:t>
            </a:r>
            <a:r>
              <a:rPr dirty="0" sz="1600" spc="14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(~20%</a:t>
            </a:r>
            <a:r>
              <a:rPr dirty="0" sz="1600" spc="15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population</a:t>
            </a:r>
            <a:r>
              <a:rPr dirty="0" sz="1600" spc="19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600" spc="2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India</a:t>
            </a:r>
            <a:r>
              <a:rPr dirty="0" sz="1600" spc="2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will</a:t>
            </a:r>
            <a:r>
              <a:rPr dirty="0" sz="16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be</a:t>
            </a:r>
            <a:r>
              <a:rPr dirty="0" sz="1600" spc="2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over</a:t>
            </a:r>
            <a:r>
              <a:rPr dirty="0" sz="16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50</a:t>
            </a:r>
            <a:r>
              <a:rPr dirty="0" sz="1600" spc="2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year</a:t>
            </a:r>
            <a:r>
              <a:rPr dirty="0" sz="1600" spc="2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2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age</a:t>
            </a:r>
            <a:r>
              <a:rPr dirty="0" sz="1600" spc="2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by</a:t>
            </a:r>
            <a:r>
              <a:rPr dirty="0" sz="1600" spc="2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2030),</a:t>
            </a:r>
          </a:p>
          <a:p>
            <a:pPr marL="0" marR="0">
              <a:lnSpc>
                <a:spcPts val="1600"/>
              </a:lnSpc>
              <a:spcBef>
                <a:spcPts val="37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thus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creating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futuristic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medical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institution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17108" y="3398389"/>
            <a:ext cx="5443388" cy="1031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21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OLAHAF+SymbolMT"/>
                <a:cs typeface="OLAHAF+SymbolMT"/>
              </a:rPr>
              <a:t></a:t>
            </a:r>
            <a:r>
              <a:rPr dirty="0" sz="1650" spc="15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 spc="1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make</a:t>
            </a:r>
            <a:r>
              <a:rPr dirty="0" sz="1600" spc="2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available</a:t>
            </a:r>
            <a:r>
              <a:rPr dirty="0" sz="1600" spc="19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600" spc="2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Delhi</a:t>
            </a:r>
            <a:r>
              <a:rPr dirty="0" sz="1600" spc="2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NCR</a:t>
            </a:r>
            <a:r>
              <a:rPr dirty="0" sz="1600" spc="2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1600" spc="2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modern,</a:t>
            </a:r>
            <a:r>
              <a:rPr dirty="0" sz="1600" spc="2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well-equipped</a:t>
            </a:r>
          </a:p>
          <a:p>
            <a:pPr marL="34290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 spc="1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efficient</a:t>
            </a:r>
            <a:r>
              <a:rPr dirty="0" sz="1600" spc="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health</a:t>
            </a:r>
            <a:r>
              <a:rPr dirty="0" sz="1600" spc="1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care</a:t>
            </a:r>
            <a:r>
              <a:rPr dirty="0" sz="16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facilities</a:t>
            </a:r>
            <a:r>
              <a:rPr dirty="0" sz="1600" spc="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that</a:t>
            </a:r>
            <a:r>
              <a:rPr dirty="0" sz="16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will</a:t>
            </a:r>
            <a:r>
              <a:rPr dirty="0" sz="16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provide</a:t>
            </a:r>
            <a:r>
              <a:rPr dirty="0" sz="1600" spc="1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16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much</a:t>
            </a:r>
          </a:p>
          <a:p>
            <a:pPr marL="342900" marR="0">
              <a:lnSpc>
                <a:spcPts val="1600"/>
              </a:lnSpc>
              <a:spcBef>
                <a:spcPts val="37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higher</a:t>
            </a:r>
            <a:r>
              <a:rPr dirty="0" sz="1600" spc="4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standard</a:t>
            </a:r>
            <a:r>
              <a:rPr dirty="0" sz="1600" spc="3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4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patient</a:t>
            </a:r>
            <a:r>
              <a:rPr dirty="0" sz="1600" spc="3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care</a:t>
            </a:r>
            <a:r>
              <a:rPr dirty="0" sz="1600" spc="3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than</a:t>
            </a:r>
            <a:r>
              <a:rPr dirty="0" sz="1600" spc="3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any</a:t>
            </a:r>
            <a:r>
              <a:rPr dirty="0" sz="1600" spc="3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other</a:t>
            </a:r>
            <a:r>
              <a:rPr dirty="0" sz="1600" spc="4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medical</a:t>
            </a:r>
          </a:p>
          <a:p>
            <a:pPr marL="34290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facility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metro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17108" y="4475349"/>
            <a:ext cx="5442108" cy="787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21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OLAHAF+SymbolMT"/>
                <a:cs typeface="OLAHAF+SymbolMT"/>
              </a:rPr>
              <a:t></a:t>
            </a:r>
            <a:r>
              <a:rPr dirty="0" sz="1650" spc="15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 spc="4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increase</a:t>
            </a:r>
            <a:r>
              <a:rPr dirty="0" sz="1600" spc="5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5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range</a:t>
            </a:r>
            <a:r>
              <a:rPr dirty="0" sz="1600" spc="5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5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services</a:t>
            </a:r>
            <a:r>
              <a:rPr dirty="0" sz="1600" spc="5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wherever</a:t>
            </a:r>
            <a:r>
              <a:rPr dirty="0" sz="1600" spc="5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there</a:t>
            </a:r>
            <a:r>
              <a:rPr dirty="0" sz="1600" spc="5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are</a:t>
            </a:r>
          </a:p>
          <a:p>
            <a:pPr marL="34290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opportunities</a:t>
            </a:r>
            <a:r>
              <a:rPr dirty="0" sz="16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meet</a:t>
            </a:r>
            <a:r>
              <a:rPr dirty="0" sz="16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</a:t>
            </a:r>
            <a:r>
              <a:rPr dirty="0" sz="1600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area</a:t>
            </a:r>
            <a:r>
              <a:rPr dirty="0" sz="1600" spc="-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patient</a:t>
            </a:r>
            <a:r>
              <a:rPr dirty="0" sz="1600" spc="-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need</a:t>
            </a:r>
            <a:r>
              <a:rPr dirty="0" sz="16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demand,</a:t>
            </a:r>
          </a:p>
          <a:p>
            <a:pPr marL="342900" marR="0">
              <a:lnSpc>
                <a:spcPts val="1600"/>
              </a:lnSpc>
              <a:spcBef>
                <a:spcPts val="37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on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financially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viable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basis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7108" y="5308469"/>
            <a:ext cx="5437473" cy="543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21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OLAHAF+SymbolMT"/>
                <a:cs typeface="OLAHAF+SymbolMT"/>
              </a:rPr>
              <a:t></a:t>
            </a:r>
            <a:r>
              <a:rPr dirty="0" sz="1650" spc="15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Thus,</a:t>
            </a:r>
            <a:r>
              <a:rPr dirty="0" sz="1600" spc="1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 spc="1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provide</a:t>
            </a:r>
            <a:r>
              <a:rPr dirty="0" sz="1600" spc="1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holistic</a:t>
            </a:r>
            <a:r>
              <a:rPr dirty="0" sz="1600" spc="1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healthcare</a:t>
            </a:r>
            <a:r>
              <a:rPr dirty="0" sz="1600" spc="1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 spc="1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achieve</a:t>
            </a:r>
            <a:r>
              <a:rPr dirty="0" sz="1600" spc="1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wholesome</a:t>
            </a:r>
          </a:p>
          <a:p>
            <a:pPr marL="34290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health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enhance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quality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human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lives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05220" y="198595"/>
            <a:ext cx="268262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5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46450" y="303411"/>
            <a:ext cx="3284500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Vision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Statement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09443" y="322876"/>
            <a:ext cx="3593567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Mission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Statement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27471" y="1304904"/>
            <a:ext cx="3566838" cy="17043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3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mission</a:t>
            </a:r>
            <a:r>
              <a:rPr dirty="0" sz="1600" spc="3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3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Welltopia</a:t>
            </a:r>
            <a:r>
              <a:rPr dirty="0" sz="1600" spc="296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1600" spc="3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 spc="3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provide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holistic</a:t>
            </a:r>
            <a:r>
              <a:rPr dirty="0" sz="1600" spc="9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care</a:t>
            </a:r>
            <a:r>
              <a:rPr dirty="0" sz="1600" spc="9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 spc="10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achieve</a:t>
            </a:r>
            <a:r>
              <a:rPr dirty="0" sz="1600" spc="9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wholesome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health</a:t>
            </a:r>
            <a:r>
              <a:rPr dirty="0" sz="1600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at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its</a:t>
            </a:r>
            <a:r>
              <a:rPr dirty="0" sz="1600" spc="-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centers</a:t>
            </a:r>
            <a:r>
              <a:rPr dirty="0" sz="1600" spc="-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across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country.</a:t>
            </a:r>
            <a:r>
              <a:rPr dirty="0" sz="1600" spc="-1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It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aims</a:t>
            </a:r>
            <a:r>
              <a:rPr dirty="0" sz="1600" spc="4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 spc="4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improve</a:t>
            </a:r>
            <a:r>
              <a:rPr dirty="0" sz="1600" spc="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4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quality</a:t>
            </a:r>
            <a:r>
              <a:rPr dirty="0" sz="1600" spc="4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4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life</a:t>
            </a:r>
            <a:r>
              <a:rPr dirty="0" sz="1600" spc="3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members</a:t>
            </a:r>
            <a:r>
              <a:rPr dirty="0" sz="1600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community</a:t>
            </a:r>
            <a:r>
              <a:rPr dirty="0" sz="16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by</a:t>
            </a:r>
            <a:r>
              <a:rPr dirty="0" sz="16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offering</a:t>
            </a:r>
            <a:r>
              <a:rPr dirty="0" sz="1600" spc="-8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them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high</a:t>
            </a:r>
            <a:r>
              <a:rPr dirty="0" sz="16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quality</a:t>
            </a:r>
            <a:r>
              <a:rPr dirty="0" sz="16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patient-focused</a:t>
            </a:r>
            <a:r>
              <a:rPr dirty="0" sz="1600" spc="1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health</a:t>
            </a:r>
            <a:r>
              <a:rPr dirty="0" sz="1600" spc="2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care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options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at</a:t>
            </a:r>
            <a:r>
              <a:rPr dirty="0" sz="1600" spc="-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affordable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pricing.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49894" y="1320399"/>
            <a:ext cx="3853806" cy="17043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Wellness</a:t>
            </a:r>
            <a:r>
              <a:rPr dirty="0" sz="16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or</a:t>
            </a:r>
            <a:r>
              <a:rPr dirty="0" sz="1600" spc="3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Health</a:t>
            </a:r>
            <a:r>
              <a:rPr dirty="0" sz="1600" spc="3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1600" spc="3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not</a:t>
            </a:r>
            <a:r>
              <a:rPr dirty="0" sz="1600" spc="3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absence</a:t>
            </a:r>
            <a:r>
              <a:rPr dirty="0" sz="1600" spc="3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3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any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infirmity</a:t>
            </a:r>
            <a:r>
              <a:rPr dirty="0" sz="1600" spc="4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or</a:t>
            </a:r>
            <a:r>
              <a:rPr dirty="0" sz="1600" spc="4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absence</a:t>
            </a:r>
            <a:r>
              <a:rPr dirty="0" sz="1600" spc="4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4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illness;</a:t>
            </a:r>
            <a:r>
              <a:rPr dirty="0" sz="1600" spc="4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it’s</a:t>
            </a:r>
            <a:r>
              <a:rPr dirty="0" sz="1600" spc="4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rather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presence</a:t>
            </a:r>
            <a:r>
              <a:rPr dirty="0" sz="1600" spc="8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8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total</a:t>
            </a:r>
            <a:r>
              <a:rPr dirty="0" sz="1600" spc="7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mental,</a:t>
            </a:r>
            <a:r>
              <a:rPr dirty="0" sz="1600" spc="7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spiritual</a:t>
            </a:r>
            <a:r>
              <a:rPr dirty="0" sz="1600" spc="8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physical</a:t>
            </a:r>
            <a:r>
              <a:rPr dirty="0" sz="1600" spc="-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well-being.</a:t>
            </a:r>
            <a:r>
              <a:rPr dirty="0" sz="16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With</a:t>
            </a:r>
            <a:r>
              <a:rPr dirty="0" sz="1600" spc="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this</a:t>
            </a:r>
            <a:r>
              <a:rPr dirty="0" sz="16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thought</a:t>
            </a:r>
            <a:r>
              <a:rPr dirty="0" sz="16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6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our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mind</a:t>
            </a:r>
            <a:r>
              <a:rPr dirty="0" sz="16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</a:t>
            </a:r>
            <a:r>
              <a:rPr dirty="0" sz="16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have</a:t>
            </a:r>
            <a:r>
              <a:rPr dirty="0" sz="16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created</a:t>
            </a:r>
            <a:r>
              <a:rPr dirty="0" sz="16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Welltopia.</a:t>
            </a:r>
            <a:r>
              <a:rPr dirty="0" sz="1600" spc="-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</a:t>
            </a:r>
            <a:r>
              <a:rPr dirty="0" sz="16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aim</a:t>
            </a:r>
            <a:r>
              <a:rPr dirty="0" sz="16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provide</a:t>
            </a:r>
            <a:r>
              <a:rPr dirty="0" sz="1600" spc="-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“holistic</a:t>
            </a:r>
            <a:r>
              <a:rPr dirty="0" sz="1600" spc="-25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care</a:t>
            </a:r>
            <a:r>
              <a:rPr dirty="0" sz="1600" spc="-18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to</a:t>
            </a:r>
            <a:r>
              <a:rPr dirty="0" sz="1600" spc="-15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achieve</a:t>
            </a:r>
            <a:r>
              <a:rPr dirty="0" sz="1600" spc="-2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wholesome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health”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27471" y="3113384"/>
            <a:ext cx="3564475" cy="9728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</a:t>
            </a:r>
            <a:r>
              <a:rPr dirty="0" sz="1600" spc="1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also</a:t>
            </a:r>
            <a:r>
              <a:rPr dirty="0" sz="1600" spc="2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understand</a:t>
            </a:r>
            <a:r>
              <a:rPr dirty="0" sz="1600" spc="1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this</a:t>
            </a:r>
            <a:r>
              <a:rPr dirty="0" sz="1600" spc="2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1600" spc="2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not</a:t>
            </a:r>
            <a:r>
              <a:rPr dirty="0" sz="1600" spc="2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possible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without</a:t>
            </a:r>
            <a:r>
              <a:rPr dirty="0" sz="16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aid</a:t>
            </a:r>
            <a:r>
              <a:rPr dirty="0" sz="1600" spc="-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technology,</a:t>
            </a:r>
            <a:r>
              <a:rPr dirty="0" sz="1600" spc="-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hence,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</a:t>
            </a:r>
            <a:r>
              <a:rPr dirty="0" sz="1600" spc="3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1600" spc="3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pushing</a:t>
            </a:r>
            <a:r>
              <a:rPr dirty="0" sz="1600" spc="3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towards</a:t>
            </a:r>
            <a:r>
              <a:rPr dirty="0" sz="1600" spc="3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digitization</a:t>
            </a:r>
            <a:r>
              <a:rPr dirty="0" sz="1600" spc="3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</a:p>
          <a:p>
            <a:pPr marL="0" marR="0">
              <a:lnSpc>
                <a:spcPts val="1600"/>
              </a:lnSpc>
              <a:spcBef>
                <a:spcPts val="37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our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services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via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our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Apps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098989" y="4092859"/>
            <a:ext cx="3769180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Key</a:t>
            </a:r>
            <a:r>
              <a:rPr dirty="0" sz="3600" spc="-89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Success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Factors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384672" y="4932215"/>
            <a:ext cx="7572678" cy="9982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Niche</a:t>
            </a:r>
            <a:r>
              <a:rPr dirty="0" sz="1600" spc="15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medical</a:t>
            </a:r>
            <a:r>
              <a:rPr dirty="0" sz="1600" spc="12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dirty="0" sz="1600" spc="16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such</a:t>
            </a:r>
            <a:r>
              <a:rPr dirty="0" sz="1600" spc="14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dirty="0" sz="1600" spc="14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consultation</a:t>
            </a:r>
            <a:r>
              <a:rPr dirty="0" sz="1600" spc="8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600" spc="15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Lifestyle</a:t>
            </a:r>
            <a:r>
              <a:rPr dirty="0" sz="1600" spc="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Diseases,</a:t>
            </a:r>
            <a:r>
              <a:rPr dirty="0" sz="1600" spc="15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Anti-aging</a:t>
            </a:r>
            <a:r>
              <a:rPr dirty="0" sz="1600" spc="10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treatment,</a:t>
            </a:r>
          </a:p>
          <a:p>
            <a:pPr marL="0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under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roof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“we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institution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India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so”</a:t>
            </a:r>
          </a:p>
          <a:p>
            <a:pPr marL="0" marR="0">
              <a:lnSpc>
                <a:spcPts val="1600"/>
              </a:lnSpc>
              <a:spcBef>
                <a:spcPts val="147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Experience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founders/leaders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384672" y="6080294"/>
            <a:ext cx="2432123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Strong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marketing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strategies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384672" y="6471454"/>
            <a:ext cx="4708572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Hybrid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Business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Model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creating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synergies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operations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43241" y="-63682"/>
            <a:ext cx="8774914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Hybrid</a:t>
            </a:r>
            <a:r>
              <a:rPr dirty="0" sz="3600" spc="-8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Business</a:t>
            </a:r>
            <a:r>
              <a:rPr dirty="0" sz="3600" spc="-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Model-</a:t>
            </a:r>
            <a:r>
              <a:rPr dirty="0" sz="3600" spc="-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3600" spc="-8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synergistic</a:t>
            </a:r>
            <a:r>
              <a:rPr dirty="0" sz="3600" spc="-8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approach</a:t>
            </a:r>
          </a:p>
        </p:txBody>
      </p:sp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752130" y="-6490"/>
            <a:ext cx="268262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6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72556" y="953561"/>
            <a:ext cx="2630715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Online</a:t>
            </a:r>
            <a:r>
              <a:rPr dirty="0" sz="3600" spc="-85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–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SaaS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728341" y="1004011"/>
            <a:ext cx="4297802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Offline</a:t>
            </a:r>
            <a:r>
              <a:rPr dirty="0" sz="3600" spc="-84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–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Clinics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&amp;</a:t>
            </a:r>
            <a:r>
              <a:rPr dirty="0" sz="3600" spc="-90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OPD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543784" y="1818784"/>
            <a:ext cx="4687612" cy="766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QODPGH+ArialMT"/>
                <a:cs typeface="QODPGH+ArialMT"/>
              </a:rPr>
              <a:t>•</a:t>
            </a:r>
            <a:r>
              <a:rPr dirty="0" sz="1650" spc="12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Welltopia</a:t>
            </a:r>
            <a:r>
              <a:rPr dirty="0" sz="1600" spc="-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already</a:t>
            </a:r>
            <a:r>
              <a:rPr dirty="0" sz="16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has</a:t>
            </a:r>
            <a:r>
              <a:rPr dirty="0" sz="16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</a:t>
            </a:r>
            <a:r>
              <a:rPr dirty="0" sz="16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established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OPD</a:t>
            </a:r>
            <a:r>
              <a:rPr dirty="0" sz="16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at</a:t>
            </a:r>
            <a:r>
              <a:rPr dirty="0" sz="16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Sec</a:t>
            </a:r>
            <a:r>
              <a:rPr dirty="0" sz="16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52</a:t>
            </a:r>
          </a:p>
          <a:p>
            <a:pPr marL="28575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NOIDA</a:t>
            </a:r>
            <a:r>
              <a:rPr dirty="0" sz="16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plans</a:t>
            </a:r>
            <a:r>
              <a:rPr dirty="0" sz="16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set</a:t>
            </a:r>
            <a:r>
              <a:rPr dirty="0" sz="16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up</a:t>
            </a:r>
            <a:r>
              <a:rPr dirty="0" sz="16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five</a:t>
            </a:r>
            <a:r>
              <a:rPr dirty="0" sz="16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more</a:t>
            </a:r>
            <a:r>
              <a:rPr dirty="0" sz="1600" spc="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6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next</a:t>
            </a:r>
            <a:r>
              <a:rPr dirty="0" sz="16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three</a:t>
            </a:r>
          </a:p>
          <a:p>
            <a:pPr marL="28575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years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97772" y="1951442"/>
            <a:ext cx="4690474" cy="485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Welltopia</a:t>
            </a:r>
            <a:r>
              <a:rPr dirty="0" sz="1600" spc="5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has</a:t>
            </a:r>
            <a:r>
              <a:rPr dirty="0" sz="1600" spc="6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been</a:t>
            </a:r>
            <a:r>
              <a:rPr dirty="0" sz="1600" spc="6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developing</a:t>
            </a:r>
            <a:r>
              <a:rPr dirty="0" sz="1600" spc="5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two</a:t>
            </a:r>
            <a:r>
              <a:rPr dirty="0" sz="1600" spc="6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Apps</a:t>
            </a:r>
            <a:r>
              <a:rPr dirty="0" sz="1600" spc="6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for</a:t>
            </a:r>
            <a:r>
              <a:rPr dirty="0" sz="1600" spc="5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 spc="-11" b="1">
                <a:solidFill>
                  <a:srgbClr val="000000"/>
                </a:solidFill>
                <a:latin typeface="Calibri"/>
                <a:cs typeface="Calibri"/>
              </a:rPr>
              <a:t>Patients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: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97772" y="2540722"/>
            <a:ext cx="4698220" cy="9728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r>
              <a:rPr dirty="0" sz="1600" spc="197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FEDA</a:t>
            </a:r>
            <a:r>
              <a:rPr dirty="0" sz="1600" spc="174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App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r>
              <a:rPr dirty="0" sz="1600" spc="1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with</a:t>
            </a:r>
            <a:r>
              <a:rPr dirty="0" sz="1600" spc="1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1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inbuilt</a:t>
            </a:r>
            <a:r>
              <a:rPr dirty="0" sz="1600" spc="1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algorithm,</a:t>
            </a:r>
            <a:r>
              <a:rPr dirty="0" sz="16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1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patients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get</a:t>
            </a:r>
            <a:r>
              <a:rPr dirty="0" sz="1600" spc="4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their</a:t>
            </a:r>
            <a:r>
              <a:rPr dirty="0" sz="1600" spc="5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fitness</a:t>
            </a:r>
            <a:r>
              <a:rPr dirty="0" sz="1600" spc="4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programme</a:t>
            </a:r>
            <a:r>
              <a:rPr dirty="0" sz="1600" spc="4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(consisting</a:t>
            </a:r>
            <a:r>
              <a:rPr dirty="0" sz="1600" spc="4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5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medical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Prescription,</a:t>
            </a:r>
            <a:r>
              <a:rPr dirty="0" sz="16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Diet</a:t>
            </a:r>
            <a:r>
              <a:rPr dirty="0" sz="1600" spc="3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Chart</a:t>
            </a:r>
            <a:r>
              <a:rPr dirty="0" sz="1600" spc="3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 spc="3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Exercise</a:t>
            </a:r>
            <a:r>
              <a:rPr dirty="0" sz="1600" spc="25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Programme)</a:t>
            </a:r>
            <a:r>
              <a:rPr dirty="0" sz="1600" spc="28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&lt;100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seconds,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delivered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on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their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mobile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Email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543784" y="2550304"/>
            <a:ext cx="225762" cy="2722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QODPGH+ArialMT"/>
                <a:cs typeface="QODPGH+ArialMT"/>
              </a:rPr>
              <a:t>•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829534" y="2587604"/>
            <a:ext cx="4401291" cy="485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Revenue</a:t>
            </a:r>
            <a:r>
              <a:rPr dirty="0" sz="16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from</a:t>
            </a:r>
            <a:r>
              <a:rPr dirty="0" sz="16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one</a:t>
            </a:r>
            <a:r>
              <a:rPr dirty="0" sz="1600" spc="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OPD</a:t>
            </a:r>
            <a:r>
              <a:rPr dirty="0" sz="16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16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~50</a:t>
            </a:r>
            <a:r>
              <a:rPr dirty="0" sz="1600" spc="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Lacs</a:t>
            </a:r>
            <a:r>
              <a:rPr dirty="0" sz="16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INR</a:t>
            </a:r>
            <a:r>
              <a:rPr dirty="0" sz="16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6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latest</a:t>
            </a:r>
            <a:r>
              <a:rPr dirty="0" sz="16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FY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it’s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Black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currently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543784" y="3037983"/>
            <a:ext cx="225762" cy="2722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QODPGH+ArialMT"/>
                <a:cs typeface="QODPGH+ArialMT"/>
              </a:rPr>
              <a:t>•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829534" y="3075283"/>
            <a:ext cx="4401684" cy="728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Expected</a:t>
            </a:r>
            <a:r>
              <a:rPr dirty="0" sz="1600" spc="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annual</a:t>
            </a:r>
            <a:r>
              <a:rPr dirty="0" sz="1600" spc="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revenue</a:t>
            </a:r>
            <a:r>
              <a:rPr dirty="0" sz="16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from</a:t>
            </a:r>
            <a:r>
              <a:rPr dirty="0" sz="16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six</a:t>
            </a:r>
            <a:r>
              <a:rPr dirty="0" sz="1600" spc="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OPDs</a:t>
            </a:r>
            <a:r>
              <a:rPr dirty="0" sz="16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by</a:t>
            </a:r>
            <a:r>
              <a:rPr dirty="0" sz="1600" spc="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FY25</a:t>
            </a:r>
            <a:r>
              <a:rPr dirty="0" sz="1600" spc="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is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INR3.9</a:t>
            </a:r>
            <a:r>
              <a:rPr dirty="0" sz="1600" spc="5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Crore</a:t>
            </a:r>
            <a:r>
              <a:rPr dirty="0" sz="1600" spc="5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 spc="5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by</a:t>
            </a:r>
            <a:r>
              <a:rPr dirty="0" sz="1600" spc="5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FY27</a:t>
            </a:r>
            <a:r>
              <a:rPr dirty="0" sz="1600" spc="5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it’s</a:t>
            </a:r>
            <a:r>
              <a:rPr dirty="0" sz="1600" spc="5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expected</a:t>
            </a:r>
            <a:r>
              <a:rPr dirty="0" sz="1600" spc="5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 spc="5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be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INR6.3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Crore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97772" y="3617682"/>
            <a:ext cx="4694281" cy="728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B.</a:t>
            </a:r>
            <a:r>
              <a:rPr dirty="0" sz="1600" spc="1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Digital</a:t>
            </a:r>
            <a:r>
              <a:rPr dirty="0" sz="1600" spc="185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OPD</a:t>
            </a:r>
            <a:r>
              <a:rPr dirty="0" sz="1600" spc="22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0000"/>
                </a:solidFill>
                <a:latin typeface="Calibri"/>
                <a:cs typeface="Calibri"/>
              </a:rPr>
              <a:t>App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r>
              <a:rPr dirty="0" sz="1600" spc="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This</a:t>
            </a:r>
            <a:r>
              <a:rPr dirty="0" sz="16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app</a:t>
            </a:r>
            <a:r>
              <a:rPr dirty="0" sz="16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too</a:t>
            </a:r>
            <a:r>
              <a:rPr dirty="0" sz="1600" spc="1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makes</a:t>
            </a:r>
            <a:r>
              <a:rPr dirty="0" sz="1600" spc="1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diagnosis</a:t>
            </a:r>
            <a:r>
              <a:rPr dirty="0" sz="1600" spc="1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by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</a:t>
            </a:r>
            <a:r>
              <a:rPr dirty="0" sz="1600" spc="11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inbuilt</a:t>
            </a:r>
            <a:r>
              <a:rPr dirty="0" sz="1600" spc="11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algorithm</a:t>
            </a:r>
            <a:r>
              <a:rPr dirty="0" sz="1600" spc="11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 spc="11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deliver</a:t>
            </a:r>
            <a:r>
              <a:rPr dirty="0" sz="1600" spc="11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120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medical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prescription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&lt;100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seconds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97772" y="4450801"/>
            <a:ext cx="4692256" cy="728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With</a:t>
            </a:r>
            <a:r>
              <a:rPr dirty="0" sz="1600" spc="1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focused</a:t>
            </a:r>
            <a:r>
              <a:rPr dirty="0" sz="1600" spc="1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600" spc="1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intense</a:t>
            </a:r>
            <a:r>
              <a:rPr dirty="0" sz="1600" spc="1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promotion</a:t>
            </a:r>
            <a:r>
              <a:rPr dirty="0" sz="1600" spc="1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600" spc="1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1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Apps,</a:t>
            </a:r>
            <a:r>
              <a:rPr dirty="0" sz="1600" spc="1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expect</a:t>
            </a:r>
            <a:r>
              <a:rPr dirty="0" sz="1600" spc="1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600" spc="1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reach</a:t>
            </a:r>
            <a:r>
              <a:rPr dirty="0" sz="1600" spc="1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one</a:t>
            </a:r>
            <a:r>
              <a:rPr dirty="0" sz="1600" spc="1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lac</a:t>
            </a:r>
            <a:r>
              <a:rPr dirty="0" sz="1600" spc="1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downloads</a:t>
            </a:r>
            <a:r>
              <a:rPr dirty="0" sz="1600" spc="1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600" spc="1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18</a:t>
            </a:r>
            <a:r>
              <a:rPr dirty="0" sz="1600" spc="1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months</a:t>
            </a:r>
            <a:r>
              <a:rPr dirty="0" sz="1600" spc="1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five</a:t>
            </a:r>
            <a:r>
              <a:rPr dirty="0" sz="16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lacs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downloads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three</a:t>
            </a:r>
            <a:r>
              <a:rPr dirty="0" sz="16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years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196060" y="4442979"/>
            <a:ext cx="3305149" cy="1638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626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Synergy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expected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between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two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arms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business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</a:p>
          <a:p>
            <a:pPr marL="12935" marR="0">
              <a:lnSpc>
                <a:spcPts val="180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downloads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our</a:t>
            </a:r>
          </a:p>
          <a:p>
            <a:pPr marL="19800" marR="0">
              <a:lnSpc>
                <a:spcPts val="1800"/>
              </a:lnSpc>
              <a:spcBef>
                <a:spcPts val="359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Apps,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users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likely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-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reach</a:t>
            </a:r>
          </a:p>
          <a:p>
            <a:pPr marL="3534" marR="0">
              <a:lnSpc>
                <a:spcPts val="180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us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800" spc="-4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OPDs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well,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when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they</a:t>
            </a:r>
          </a:p>
          <a:p>
            <a:pPr marL="161298" marR="0">
              <a:lnSpc>
                <a:spcPts val="1800"/>
              </a:lnSpc>
              <a:spcBef>
                <a:spcPts val="359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need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-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see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doctor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800" spc="-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person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97772" y="5283922"/>
            <a:ext cx="4692256" cy="1216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With</a:t>
            </a:r>
            <a:r>
              <a:rPr dirty="0" sz="1600" spc="4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five</a:t>
            </a:r>
            <a:r>
              <a:rPr dirty="0" sz="1600" spc="4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lacs</a:t>
            </a:r>
            <a:r>
              <a:rPr dirty="0" sz="1600" spc="4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downloads</a:t>
            </a:r>
            <a:r>
              <a:rPr dirty="0" sz="1600" spc="4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we’d</a:t>
            </a:r>
            <a:r>
              <a:rPr dirty="0" sz="1600" spc="3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expect</a:t>
            </a:r>
            <a:r>
              <a:rPr dirty="0" sz="1600" spc="4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at</a:t>
            </a:r>
            <a:r>
              <a:rPr dirty="0" sz="1600" spc="4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least</a:t>
            </a:r>
            <a:r>
              <a:rPr dirty="0" sz="1600" spc="4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10-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15,000</a:t>
            </a:r>
            <a:r>
              <a:rPr dirty="0" sz="1600" spc="9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active</a:t>
            </a:r>
            <a:r>
              <a:rPr dirty="0" sz="16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users</a:t>
            </a:r>
            <a:r>
              <a:rPr dirty="0" sz="1600" spc="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per</a:t>
            </a:r>
            <a:r>
              <a:rPr dirty="0" sz="16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month</a:t>
            </a:r>
            <a:r>
              <a:rPr dirty="0" sz="16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who’d</a:t>
            </a:r>
            <a:r>
              <a:rPr dirty="0" sz="16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use</a:t>
            </a:r>
            <a:r>
              <a:rPr dirty="0" sz="16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our</a:t>
            </a:r>
            <a:r>
              <a:rPr dirty="0" sz="1600" spc="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services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at</a:t>
            </a:r>
            <a:r>
              <a:rPr dirty="0" sz="1600" spc="1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1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Apps,</a:t>
            </a:r>
            <a:r>
              <a:rPr dirty="0" sz="1600" spc="1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this</a:t>
            </a:r>
            <a:r>
              <a:rPr dirty="0" sz="1600" spc="1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would</a:t>
            </a:r>
            <a:r>
              <a:rPr dirty="0" sz="1600" spc="1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generate</a:t>
            </a:r>
            <a:r>
              <a:rPr dirty="0" sz="1600" spc="12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online</a:t>
            </a:r>
            <a:r>
              <a:rPr dirty="0" sz="1600" spc="1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revenue</a:t>
            </a:r>
            <a:r>
              <a:rPr dirty="0" sz="1600" spc="1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</a:p>
          <a:p>
            <a:pPr marL="0" marR="0">
              <a:lnSpc>
                <a:spcPts val="1600"/>
              </a:lnSpc>
              <a:spcBef>
                <a:spcPts val="37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increase</a:t>
            </a:r>
            <a:r>
              <a:rPr dirty="0" sz="1600" spc="5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600" spc="5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offline</a:t>
            </a:r>
            <a:r>
              <a:rPr dirty="0" sz="1600" spc="5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patients</a:t>
            </a:r>
            <a:r>
              <a:rPr dirty="0" sz="1600" spc="5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inflow</a:t>
            </a:r>
            <a:r>
              <a:rPr dirty="0" sz="1600" spc="5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as</a:t>
            </a:r>
            <a:r>
              <a:rPr dirty="0" sz="1600" spc="55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well</a:t>
            </a:r>
            <a:r>
              <a:rPr dirty="0" sz="1600" spc="5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dirty="0" sz="1600" spc="5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Calibri"/>
                <a:cs typeface="Calibri"/>
              </a:rPr>
              <a:t>synergy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05220" y="198595"/>
            <a:ext cx="268262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7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68288" y="372884"/>
            <a:ext cx="4159172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Products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and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Services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74763" y="1190839"/>
            <a:ext cx="11147865" cy="485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dirty="0" sz="1600" spc="-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600" spc="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living</a:t>
            </a:r>
            <a:r>
              <a:rPr dirty="0" sz="1600" spc="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2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world</a:t>
            </a:r>
            <a:r>
              <a:rPr dirty="0" sz="1600" spc="3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where</a:t>
            </a:r>
            <a:r>
              <a:rPr dirty="0" sz="1600" spc="3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dirty="0" sz="1600" spc="3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eat</a:t>
            </a:r>
            <a:r>
              <a:rPr dirty="0" sz="1600" spc="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junk</a:t>
            </a:r>
            <a:r>
              <a:rPr dirty="0" sz="1600" spc="3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foods</a:t>
            </a:r>
            <a:r>
              <a:rPr dirty="0" sz="1600" spc="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don’t</a:t>
            </a:r>
            <a:r>
              <a:rPr dirty="0" sz="1600" spc="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take</a:t>
            </a:r>
            <a:r>
              <a:rPr dirty="0" sz="1600" spc="-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much</a:t>
            </a:r>
            <a:r>
              <a:rPr dirty="0" sz="1600" spc="2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physical</a:t>
            </a:r>
            <a:r>
              <a:rPr dirty="0" sz="1600" spc="-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exercise.</a:t>
            </a:r>
            <a:r>
              <a:rPr dirty="0" sz="1600" spc="-4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dirty="0" sz="1600" spc="-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tend</a:t>
            </a:r>
            <a:r>
              <a:rPr dirty="0" sz="1600" spc="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put</a:t>
            </a:r>
            <a:r>
              <a:rPr dirty="0" sz="1600" spc="3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6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too</a:t>
            </a:r>
            <a:r>
              <a:rPr dirty="0" sz="1600" spc="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much</a:t>
            </a:r>
            <a:r>
              <a:rPr dirty="0" sz="1600" spc="2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weight</a:t>
            </a:r>
            <a:r>
              <a:rPr dirty="0" sz="1600" spc="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dirty="0" sz="1600" spc="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progenitor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Lifestyle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Diseases.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74763" y="1922359"/>
            <a:ext cx="11149832" cy="728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03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Aging</a:t>
            </a:r>
            <a:r>
              <a:rPr dirty="0" sz="16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600" spc="-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-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natural</a:t>
            </a:r>
            <a:r>
              <a:rPr dirty="0" sz="1600" spc="-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phenomenon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but</a:t>
            </a:r>
            <a:r>
              <a:rPr dirty="0" sz="1600" spc="-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-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this</a:t>
            </a:r>
            <a:r>
              <a:rPr dirty="0" sz="1600" spc="-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ultra-polluted</a:t>
            </a:r>
            <a:r>
              <a:rPr dirty="0" sz="1600" spc="-6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world</a:t>
            </a:r>
            <a:r>
              <a:rPr dirty="0" sz="16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coupled</a:t>
            </a:r>
            <a:r>
              <a:rPr dirty="0" sz="1600" spc="-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6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extreme</a:t>
            </a:r>
            <a:r>
              <a:rPr dirty="0" sz="1600" spc="-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stress,</a:t>
            </a:r>
            <a:r>
              <a:rPr dirty="0" sz="1600" spc="-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gets</a:t>
            </a:r>
            <a:r>
              <a:rPr dirty="0" sz="1600" spc="-3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old</a:t>
            </a:r>
            <a:r>
              <a:rPr dirty="0" sz="16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earlier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than</a:t>
            </a:r>
            <a:r>
              <a:rPr dirty="0" sz="16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should.</a:t>
            </a:r>
            <a:r>
              <a:rPr dirty="0" sz="1600" spc="-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All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these</a:t>
            </a:r>
            <a:r>
              <a:rPr dirty="0" sz="1600" spc="3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problems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solved</a:t>
            </a:r>
            <a:r>
              <a:rPr dirty="0" sz="1600" spc="1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dirty="0" sz="1600" spc="1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2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company,</a:t>
            </a:r>
            <a:r>
              <a:rPr dirty="0" sz="1600" spc="-1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Welltopia</a:t>
            </a:r>
            <a:r>
              <a:rPr dirty="0" sz="1600" spc="-28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dirty="0" sz="1600" spc="1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been</a:t>
            </a:r>
            <a:r>
              <a:rPr dirty="0" sz="1600" spc="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providing</a:t>
            </a:r>
            <a:r>
              <a:rPr dirty="0" sz="1600" spc="-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dirty="0" sz="1600" spc="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2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healthcare</a:t>
            </a:r>
            <a:r>
              <a:rPr dirty="0" sz="1600" spc="-1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segment</a:t>
            </a:r>
            <a:r>
              <a:rPr dirty="0" sz="1600" spc="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since</a:t>
            </a:r>
            <a:r>
              <a:rPr dirty="0" sz="1600" spc="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its</a:t>
            </a:r>
            <a:r>
              <a:rPr dirty="0" sz="1600" spc="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inception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2019.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74763" y="2653879"/>
            <a:ext cx="7492603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There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dirty="0" sz="1600" spc="-5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dirty="0" sz="1600" spc="-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six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main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provided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dirty="0" sz="16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Welltopia</a:t>
            </a:r>
            <a:r>
              <a:rPr dirty="0" sz="1600" spc="-87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outlined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follows: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289641" y="2943478"/>
            <a:ext cx="3089258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Offered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Welltopia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-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93638" y="3094653"/>
            <a:ext cx="279986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LIFESTYLE</a:t>
            </a: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RELATED</a:t>
            </a: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PROBLEMS: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724405" y="3444714"/>
            <a:ext cx="3860448" cy="97599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Management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of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Obesity/Excess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weight</a:t>
            </a:r>
          </a:p>
          <a:p>
            <a:pPr marL="538143" marR="0">
              <a:lnSpc>
                <a:spcPts val="1800"/>
              </a:lnSpc>
              <a:spcBef>
                <a:spcPts val="3785"/>
              </a:spcBef>
              <a:spcAft>
                <a:spcPts val="0"/>
              </a:spcAft>
            </a:pP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Management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of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low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weight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93638" y="3551852"/>
            <a:ext cx="5899127" cy="19481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Lifestyle</a:t>
            </a:r>
            <a:r>
              <a:rPr dirty="0" sz="1600" spc="-28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diseases</a:t>
            </a:r>
            <a:r>
              <a:rPr dirty="0" sz="1600" spc="31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result</a:t>
            </a:r>
            <a:r>
              <a:rPr dirty="0" sz="1600" spc="-1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due</a:t>
            </a:r>
            <a:r>
              <a:rPr dirty="0" sz="160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60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lack</a:t>
            </a:r>
            <a:r>
              <a:rPr dirty="0" sz="160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60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physical</a:t>
            </a:r>
            <a:r>
              <a:rPr dirty="0" sz="1600" spc="-7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activity</a:t>
            </a:r>
            <a:r>
              <a:rPr dirty="0" sz="1600" spc="-1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160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unhealthy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diet.</a:t>
            </a:r>
            <a:r>
              <a:rPr dirty="0" sz="1600" spc="82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Lifestyle</a:t>
            </a:r>
            <a:r>
              <a:rPr dirty="0" sz="1600" spc="78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diseases</a:t>
            </a:r>
            <a:r>
              <a:rPr dirty="0" sz="1600" spc="83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are</a:t>
            </a:r>
            <a:r>
              <a:rPr dirty="0" sz="1600" spc="81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significantly</a:t>
            </a:r>
            <a:r>
              <a:rPr dirty="0" sz="1600" spc="77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affecting</a:t>
            </a:r>
            <a:r>
              <a:rPr dirty="0" sz="1600" spc="72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600" spc="83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younger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population.</a:t>
            </a:r>
            <a:r>
              <a:rPr dirty="0" sz="1600" spc="52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One</a:t>
            </a:r>
            <a:r>
              <a:rPr dirty="0" sz="1600" spc="56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600" spc="56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600" spc="56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biggest</a:t>
            </a:r>
            <a:r>
              <a:rPr dirty="0" sz="1600" spc="53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lifestyle</a:t>
            </a:r>
            <a:r>
              <a:rPr dirty="0" sz="1600" spc="50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diseases</a:t>
            </a:r>
            <a:r>
              <a:rPr dirty="0" sz="1600" spc="55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that</a:t>
            </a:r>
            <a:r>
              <a:rPr dirty="0" sz="1600" spc="54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are</a:t>
            </a:r>
            <a:r>
              <a:rPr dirty="0" sz="1600" spc="54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seen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commonly</a:t>
            </a:r>
            <a:r>
              <a:rPr dirty="0" sz="1600" spc="25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600" spc="25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India</a:t>
            </a:r>
            <a:r>
              <a:rPr dirty="0" sz="1600" spc="24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dirty="0" sz="1600" spc="25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obesity.</a:t>
            </a:r>
            <a:r>
              <a:rPr dirty="0" sz="1600" spc="16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This</a:t>
            </a:r>
            <a:r>
              <a:rPr dirty="0" sz="1600" spc="24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normally</a:t>
            </a:r>
            <a:r>
              <a:rPr dirty="0" sz="1600" spc="25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happens</a:t>
            </a:r>
            <a:r>
              <a:rPr dirty="0" sz="1600" spc="25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when</a:t>
            </a:r>
            <a:r>
              <a:rPr dirty="0" sz="1600" spc="26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people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burn</a:t>
            </a:r>
            <a:r>
              <a:rPr dirty="0" sz="1600" spc="-3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lesser</a:t>
            </a:r>
            <a:r>
              <a:rPr dirty="0" sz="1600" spc="-2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calories</a:t>
            </a:r>
            <a:r>
              <a:rPr dirty="0" sz="1600" spc="-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than</a:t>
            </a:r>
            <a:r>
              <a:rPr dirty="0" sz="1600" spc="-3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they</a:t>
            </a:r>
            <a:r>
              <a:rPr dirty="0" sz="1600" spc="-3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consume.</a:t>
            </a:r>
            <a:r>
              <a:rPr dirty="0" sz="1600" spc="-4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It’s</a:t>
            </a:r>
            <a:r>
              <a:rPr dirty="0" sz="1600" spc="-6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usually</a:t>
            </a:r>
            <a:r>
              <a:rPr dirty="0" sz="1600" spc="-4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result</a:t>
            </a:r>
            <a:r>
              <a:rPr dirty="0" sz="1600" spc="-4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600" spc="-2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excessive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eating</a:t>
            </a:r>
            <a:r>
              <a:rPr dirty="0" sz="1600" spc="-4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coupled</a:t>
            </a:r>
            <a:r>
              <a:rPr dirty="0" sz="1600" spc="-2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with</a:t>
            </a:r>
            <a:r>
              <a:rPr dirty="0" sz="160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lack</a:t>
            </a:r>
            <a:r>
              <a:rPr dirty="0" sz="1600" spc="-2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60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exercise.</a:t>
            </a:r>
            <a:r>
              <a:rPr dirty="0" sz="1600" spc="-9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600" spc="-1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doctors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1600" spc="-2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60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dieticians</a:t>
            </a:r>
            <a:r>
              <a:rPr dirty="0" sz="1600" spc="-4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at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company</a:t>
            </a:r>
            <a:r>
              <a:rPr dirty="0" sz="1600" spc="-7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help</a:t>
            </a:r>
            <a:r>
              <a:rPr dirty="0" sz="1600" spc="-3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people</a:t>
            </a:r>
            <a:r>
              <a:rPr dirty="0" sz="1600" spc="-2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overcome</a:t>
            </a:r>
            <a:r>
              <a:rPr dirty="0" sz="1600" spc="-5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this</a:t>
            </a:r>
            <a:r>
              <a:rPr dirty="0" sz="1600" spc="-3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problem</a:t>
            </a:r>
            <a:r>
              <a:rPr dirty="0" sz="1600" spc="-4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through</a:t>
            </a:r>
            <a:r>
              <a:rPr dirty="0" sz="1600" spc="-4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managing</a:t>
            </a:r>
            <a:r>
              <a:rPr dirty="0" sz="1600" spc="-5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their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diet</a:t>
            </a:r>
            <a:r>
              <a:rPr dirty="0" sz="1600" spc="-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suggesting</a:t>
            </a:r>
            <a:r>
              <a:rPr dirty="0" sz="1600" spc="-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ways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improve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their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overall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health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score.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754796" y="4896815"/>
            <a:ext cx="3787944" cy="16668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Management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of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COPD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(a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lung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disease)</a:t>
            </a:r>
          </a:p>
          <a:p>
            <a:pPr marL="393465" marR="0">
              <a:lnSpc>
                <a:spcPts val="1800"/>
              </a:lnSpc>
              <a:spcBef>
                <a:spcPts val="3743"/>
              </a:spcBef>
              <a:spcAft>
                <a:spcPts val="0"/>
              </a:spcAft>
            </a:pP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Management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of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Hypertension</a:t>
            </a:r>
          </a:p>
          <a:p>
            <a:pPr marL="615702" marR="0">
              <a:lnSpc>
                <a:spcPts val="1800"/>
              </a:lnSpc>
              <a:spcBef>
                <a:spcPts val="3680"/>
              </a:spcBef>
              <a:spcAft>
                <a:spcPts val="0"/>
              </a:spcAft>
            </a:pP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Management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of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ea1787"/>
                </a:solidFill>
                <a:latin typeface="Calibri"/>
                <a:cs typeface="Calibri"/>
              </a:rPr>
              <a:t>Diabetes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93638" y="5746412"/>
            <a:ext cx="5896722" cy="12166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Differentiating</a:t>
            </a:r>
            <a:r>
              <a:rPr dirty="0" sz="1600" spc="23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Features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:</a:t>
            </a:r>
            <a:r>
              <a:rPr dirty="0" sz="1600" spc="14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600" spc="1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manage</a:t>
            </a:r>
            <a:r>
              <a:rPr dirty="0" sz="1600" spc="12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weight</a:t>
            </a:r>
            <a:r>
              <a:rPr dirty="0" sz="1600" spc="12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we</a:t>
            </a:r>
            <a:r>
              <a:rPr dirty="0" sz="1600" spc="14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evaluate</a:t>
            </a:r>
            <a:r>
              <a:rPr dirty="0" sz="1600" spc="8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600" spc="15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overall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health</a:t>
            </a:r>
            <a:r>
              <a:rPr dirty="0" sz="1600" spc="62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including</a:t>
            </a:r>
            <a:r>
              <a:rPr dirty="0" sz="1600" spc="60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600" spc="63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blood</a:t>
            </a:r>
            <a:r>
              <a:rPr dirty="0" sz="1600" spc="63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profile</a:t>
            </a:r>
            <a:r>
              <a:rPr dirty="0" sz="1600" spc="60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1600" spc="62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hormone</a:t>
            </a:r>
            <a:r>
              <a:rPr dirty="0" sz="1600" spc="64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assays</a:t>
            </a:r>
            <a:r>
              <a:rPr dirty="0" sz="1600" spc="57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before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prescribing</a:t>
            </a:r>
            <a:r>
              <a:rPr dirty="0" sz="1600" spc="-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drugs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such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as</a:t>
            </a:r>
            <a:r>
              <a:rPr dirty="0" sz="1600" spc="-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Lipocut</a:t>
            </a:r>
            <a:r>
              <a:rPr dirty="0" sz="1600" spc="-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other</a:t>
            </a:r>
            <a:r>
              <a:rPr dirty="0" sz="1600" spc="-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weight</a:t>
            </a:r>
            <a:r>
              <a:rPr dirty="0" sz="1600" spc="-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loss</a:t>
            </a:r>
            <a:r>
              <a:rPr dirty="0" sz="160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drugs.</a:t>
            </a:r>
          </a:p>
          <a:p>
            <a:pPr marL="0" marR="0">
              <a:lnSpc>
                <a:spcPts val="1600"/>
              </a:lnSpc>
              <a:spcBef>
                <a:spcPts val="370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600" spc="22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case</a:t>
            </a:r>
            <a:r>
              <a:rPr dirty="0" sz="1600" spc="21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dirty="0" sz="1600" spc="23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any</a:t>
            </a:r>
            <a:r>
              <a:rPr dirty="0" sz="1600" spc="19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hormonal</a:t>
            </a:r>
            <a:r>
              <a:rPr dirty="0" sz="1600" spc="23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abnormality</a:t>
            </a:r>
            <a:r>
              <a:rPr dirty="0" sz="1600" spc="22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that</a:t>
            </a:r>
            <a:r>
              <a:rPr dirty="0" sz="1600" spc="21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too</a:t>
            </a:r>
            <a:r>
              <a:rPr dirty="0" sz="1600" spc="22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dirty="0" sz="1600" spc="22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addressed,</a:t>
            </a:r>
            <a:r>
              <a:rPr dirty="0" sz="1600" spc="20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so</a:t>
            </a:r>
            <a:r>
              <a:rPr dirty="0" sz="1600" spc="23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we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provide</a:t>
            </a:r>
            <a:r>
              <a:rPr dirty="0" sz="1600" spc="36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dirty="0" sz="1600" spc="38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wholesome</a:t>
            </a:r>
            <a:r>
              <a:rPr dirty="0" sz="1600" spc="41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cure</a:t>
            </a:r>
            <a:r>
              <a:rPr dirty="0" sz="1600" spc="37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600" spc="38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obesity</a:t>
            </a:r>
            <a:r>
              <a:rPr dirty="0" sz="1600" spc="39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1600" spc="38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associated</a:t>
            </a:r>
            <a:r>
              <a:rPr dirty="0" sz="1600" spc="35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0d0d0d"/>
                </a:solidFill>
                <a:latin typeface="Calibri"/>
                <a:cs typeface="Calibri"/>
              </a:rPr>
              <a:t>morbidities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805220" y="198595"/>
            <a:ext cx="268262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8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98173" y="558860"/>
            <a:ext cx="2568030" cy="10439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Products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and</a:t>
            </a:r>
          </a:p>
          <a:p>
            <a:pPr marL="0" marR="0">
              <a:lnSpc>
                <a:spcPts val="3600"/>
              </a:lnSpc>
              <a:spcBef>
                <a:spcPts val="719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Services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27008" y="1670475"/>
            <a:ext cx="1446907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d0d0d"/>
                </a:solidFill>
                <a:latin typeface="Calibri"/>
                <a:cs typeface="Calibri"/>
              </a:rPr>
              <a:t>TELEMEDICINE: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27008" y="1913134"/>
            <a:ext cx="4597713" cy="28333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For</a:t>
            </a:r>
            <a:r>
              <a:rPr dirty="0" sz="1550" spc="48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decades,</a:t>
            </a:r>
            <a:r>
              <a:rPr dirty="0" sz="1550" spc="49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telemedicine</a:t>
            </a:r>
            <a:r>
              <a:rPr dirty="0" sz="1550" spc="50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has</a:t>
            </a:r>
            <a:r>
              <a:rPr dirty="0" sz="1550" spc="50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been</a:t>
            </a:r>
            <a:r>
              <a:rPr dirty="0" sz="1550" spc="51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used</a:t>
            </a:r>
            <a:r>
              <a:rPr dirty="0" sz="1550" spc="50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550" spc="50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bring</a:t>
            </a:r>
          </a:p>
          <a:p>
            <a:pPr marL="0" marR="0">
              <a:lnSpc>
                <a:spcPts val="1550"/>
              </a:lnSpc>
              <a:spcBef>
                <a:spcPts val="309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healthcare</a:t>
            </a:r>
            <a:r>
              <a:rPr dirty="0" sz="1550" spc="46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services</a:t>
            </a:r>
            <a:r>
              <a:rPr dirty="0" sz="1550" spc="49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550" spc="49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patients</a:t>
            </a:r>
            <a:r>
              <a:rPr dirty="0" sz="1550" spc="46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dirty="0" sz="1550" spc="50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distant</a:t>
            </a:r>
            <a:r>
              <a:rPr dirty="0" sz="1550" spc="45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locations.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Telemedicine</a:t>
            </a:r>
            <a:r>
              <a:rPr dirty="0" sz="1550" spc="15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improves</a:t>
            </a:r>
            <a:r>
              <a:rPr dirty="0" sz="1550" spc="24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access</a:t>
            </a:r>
            <a:r>
              <a:rPr dirty="0" sz="1550" spc="28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550" spc="29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patients</a:t>
            </a:r>
            <a:r>
              <a:rPr dirty="0" sz="1550" spc="26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1550" spc="29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allows</a:t>
            </a:r>
          </a:p>
          <a:p>
            <a:pPr marL="0" marR="0">
              <a:lnSpc>
                <a:spcPts val="1550"/>
              </a:lnSpc>
              <a:spcBef>
                <a:spcPts val="26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physicians</a:t>
            </a:r>
            <a:r>
              <a:rPr dirty="0" sz="1550" spc="14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1550" spc="21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health</a:t>
            </a:r>
            <a:r>
              <a:rPr dirty="0" sz="1550" spc="22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facilities</a:t>
            </a:r>
            <a:r>
              <a:rPr dirty="0" sz="1550" spc="15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550" spc="20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expand</a:t>
            </a:r>
            <a:r>
              <a:rPr dirty="0" sz="1550" spc="19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their</a:t>
            </a:r>
            <a:r>
              <a:rPr dirty="0" sz="1550" spc="22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reach,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beyond</a:t>
            </a:r>
            <a:r>
              <a:rPr dirty="0" sz="1550" spc="310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distances.</a:t>
            </a:r>
            <a:r>
              <a:rPr dirty="0" sz="1550" spc="28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550" spc="34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mobile</a:t>
            </a:r>
            <a:r>
              <a:rPr dirty="0" sz="1550" spc="33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apps</a:t>
            </a:r>
            <a:r>
              <a:rPr dirty="0" sz="1550" spc="32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designed</a:t>
            </a:r>
            <a:r>
              <a:rPr dirty="0" sz="1550" spc="33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by</a:t>
            </a:r>
            <a:r>
              <a:rPr dirty="0" sz="1550" spc="33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550"/>
              </a:lnSpc>
              <a:spcBef>
                <a:spcPts val="26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company</a:t>
            </a:r>
            <a:r>
              <a:rPr dirty="0" sz="1550" spc="13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for</a:t>
            </a:r>
            <a:r>
              <a:rPr dirty="0" sz="1550" spc="15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Tele-medicine</a:t>
            </a:r>
            <a:r>
              <a:rPr dirty="0" sz="1550" spc="4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has</a:t>
            </a:r>
            <a:r>
              <a:rPr dirty="0" sz="1550" spc="17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potential</a:t>
            </a:r>
            <a:r>
              <a:rPr dirty="0" sz="1550" spc="14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550" spc="17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create</a:t>
            </a:r>
            <a:r>
              <a:rPr dirty="0" sz="1550" spc="14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an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interconnect</a:t>
            </a:r>
            <a:r>
              <a:rPr dirty="0" sz="1550" spc="124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framework</a:t>
            </a:r>
            <a:r>
              <a:rPr dirty="0" sz="1550" spc="125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that</a:t>
            </a:r>
            <a:r>
              <a:rPr dirty="0" sz="1550" spc="130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connects</a:t>
            </a:r>
            <a:r>
              <a:rPr dirty="0" sz="1550" spc="128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doctors,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patients</a:t>
            </a:r>
            <a:r>
              <a:rPr dirty="0" sz="1550" spc="100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remotely</a:t>
            </a:r>
            <a:r>
              <a:rPr dirty="0" sz="1550" spc="100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over</a:t>
            </a:r>
            <a:r>
              <a:rPr dirty="0" sz="1550" spc="101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Internet</a:t>
            </a:r>
            <a:r>
              <a:rPr dirty="0" sz="1550" spc="101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eliminating</a:t>
            </a:r>
            <a:r>
              <a:rPr dirty="0" sz="1550" spc="99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550"/>
              </a:lnSpc>
              <a:spcBef>
                <a:spcPts val="259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computing</a:t>
            </a:r>
            <a:r>
              <a:rPr dirty="0" sz="1550" spc="55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complexity</a:t>
            </a:r>
            <a:r>
              <a:rPr dirty="0" sz="1550" spc="55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dirty="0" sz="1550" spc="58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backend</a:t>
            </a:r>
            <a:r>
              <a:rPr dirty="0" sz="1550" spc="53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systems</a:t>
            </a:r>
            <a:r>
              <a:rPr dirty="0" sz="1550" spc="51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thereby</a:t>
            </a:r>
          </a:p>
          <a:p>
            <a:pPr marL="0" marR="0">
              <a:lnSpc>
                <a:spcPts val="1550"/>
              </a:lnSpc>
              <a:spcBef>
                <a:spcPts val="309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reducing</a:t>
            </a:r>
            <a:r>
              <a:rPr dirty="0" sz="1550" spc="519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cost</a:t>
            </a:r>
            <a:r>
              <a:rPr dirty="0" sz="1550" spc="51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at</a:t>
            </a:r>
            <a:r>
              <a:rPr dirty="0" sz="1550" spc="538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client</a:t>
            </a:r>
            <a:r>
              <a:rPr dirty="0" sz="1550" spc="534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end.</a:t>
            </a:r>
            <a:r>
              <a:rPr dirty="0" sz="1550" spc="55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dirty="0" sz="1550" spc="55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Secure</a:t>
            </a:r>
            <a:r>
              <a:rPr dirty="0" sz="1550" spc="536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access</a:t>
            </a:r>
            <a:r>
              <a:rPr dirty="0" sz="1550" spc="53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to</a:t>
            </a:r>
          </a:p>
          <a:p>
            <a:pPr marL="0" marR="0">
              <a:lnSpc>
                <a:spcPts val="1550"/>
              </a:lnSpc>
              <a:spcBef>
                <a:spcPts val="26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patient</a:t>
            </a:r>
            <a:r>
              <a:rPr dirty="0" sz="1550" spc="24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medical</a:t>
            </a:r>
            <a:r>
              <a:rPr dirty="0" sz="1550" spc="25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data</a:t>
            </a:r>
            <a:r>
              <a:rPr dirty="0" sz="1550" spc="245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from</a:t>
            </a:r>
            <a:r>
              <a:rPr dirty="0" sz="1550" spc="251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anywhere</a:t>
            </a:r>
            <a:r>
              <a:rPr dirty="0" sz="1550" spc="243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enables</a:t>
            </a:r>
            <a:r>
              <a:rPr dirty="0" sz="1550" spc="272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remote</a:t>
            </a:r>
          </a:p>
          <a:p>
            <a:pPr marL="0" marR="0">
              <a:lnSpc>
                <a:spcPts val="155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consultation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second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opinion</a:t>
            </a:r>
            <a:r>
              <a:rPr dirty="0" sz="1550" spc="-37">
                <a:solidFill>
                  <a:srgbClr val="0d0d0d"/>
                </a:solidFill>
                <a:latin typeface="Times New Roman"/>
                <a:cs typeface="Times New Roman"/>
              </a:rPr>
              <a:t> </a:t>
            </a:r>
            <a:r>
              <a:rPr dirty="0" sz="1550">
                <a:solidFill>
                  <a:srgbClr val="0d0d0d"/>
                </a:solidFill>
                <a:latin typeface="Calibri"/>
                <a:cs typeface="Calibri"/>
              </a:rPr>
              <a:t>easier.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776036" y="198595"/>
            <a:ext cx="268262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Calibri"/>
                <a:cs typeface="Calibri"/>
              </a:rPr>
              <a:t>9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68288" y="698342"/>
            <a:ext cx="4159172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Products</a:t>
            </a:r>
            <a:r>
              <a:rPr dirty="0" sz="3600" spc="-87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and</a:t>
            </a:r>
            <a:r>
              <a:rPr dirty="0" sz="3600" spc="-86">
                <a:solidFill>
                  <a:srgbClr val="ffffff"/>
                </a:solidFill>
                <a:latin typeface="GHRGVL+Calibri-Light,Bold"/>
                <a:cs typeface="GHRGVL+Calibri-Light,Bold"/>
              </a:rPr>
              <a:t> </a:t>
            </a:r>
            <a:r>
              <a:rPr dirty="0" sz="3600">
                <a:solidFill>
                  <a:srgbClr val="ffffff"/>
                </a:solidFill>
                <a:latin typeface="GHRGVL+Calibri-Light,Bold"/>
                <a:cs typeface="GHRGVL+Calibri-Light,Bold"/>
              </a:rPr>
              <a:t>Services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31963" y="1581241"/>
            <a:ext cx="2329257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ANTI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AGING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TREATMENT: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176934" y="1880797"/>
            <a:ext cx="5673523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The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services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provided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under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this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segment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are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outlined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as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ea1787"/>
                </a:solidFill>
                <a:latin typeface="Calibri"/>
                <a:cs typeface="Calibri"/>
              </a:rPr>
              <a:t>follows: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31963" y="2068921"/>
            <a:ext cx="4231158" cy="17043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131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difference</a:t>
            </a:r>
            <a:r>
              <a:rPr dirty="0" sz="1600" spc="121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dirty="0" sz="1600" spc="1296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make</a:t>
            </a:r>
            <a:r>
              <a:rPr dirty="0" sz="1600" spc="126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1302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Anti-ageing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Treatment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dirty="0" sz="1600" spc="12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1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Company</a:t>
            </a:r>
            <a:r>
              <a:rPr dirty="0" sz="1600" spc="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don’t</a:t>
            </a:r>
            <a:r>
              <a:rPr dirty="0" sz="1600" spc="1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provide</a:t>
            </a:r>
            <a:r>
              <a:rPr dirty="0" sz="1600" spc="10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just</a:t>
            </a:r>
            <a:r>
              <a:rPr dirty="0" sz="1600" spc="11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skin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treatments</a:t>
            </a:r>
            <a:r>
              <a:rPr dirty="0" sz="1600" spc="180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dirty="0" sz="1600" spc="18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Anti-aging</a:t>
            </a:r>
            <a:r>
              <a:rPr dirty="0" sz="1600" spc="178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treatment.</a:t>
            </a:r>
            <a:r>
              <a:rPr dirty="0" sz="1600" spc="179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It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understands</a:t>
            </a:r>
            <a:r>
              <a:rPr dirty="0" sz="1600" spc="4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dirty="0" sz="1600" spc="5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Skin</a:t>
            </a:r>
            <a:r>
              <a:rPr dirty="0" sz="1600" spc="5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z="1600" spc="5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just</a:t>
            </a:r>
            <a:r>
              <a:rPr dirty="0" sz="1600" spc="5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5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cover</a:t>
            </a:r>
            <a:r>
              <a:rPr dirty="0" sz="1600" spc="5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5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human</a:t>
            </a:r>
            <a:r>
              <a:rPr dirty="0" sz="1600" spc="55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body.</a:t>
            </a:r>
            <a:r>
              <a:rPr dirty="0" sz="1600" spc="46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Age</a:t>
            </a:r>
            <a:r>
              <a:rPr dirty="0" sz="1600" spc="5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impacts</a:t>
            </a:r>
            <a:r>
              <a:rPr dirty="0" sz="1600" spc="55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dirty="0" sz="1600" spc="5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individual</a:t>
            </a:r>
            <a:r>
              <a:rPr dirty="0" sz="1600" spc="5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at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every</a:t>
            </a:r>
            <a:r>
              <a:rPr dirty="0" sz="1600" spc="34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level</a:t>
            </a:r>
            <a:r>
              <a:rPr dirty="0" sz="1600" spc="3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including</a:t>
            </a:r>
            <a:r>
              <a:rPr dirty="0" sz="1600" spc="31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muscle,</a:t>
            </a:r>
            <a:r>
              <a:rPr dirty="0" sz="1600" spc="33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bones,</a:t>
            </a:r>
            <a:r>
              <a:rPr dirty="0" sz="1600" spc="34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lungs</a:t>
            </a:r>
            <a:r>
              <a:rPr dirty="0" sz="1600" spc="3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cardiovascular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health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mental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agility.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461097" y="2494054"/>
            <a:ext cx="5426573" cy="6070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Reduction/lightening</a:t>
            </a:r>
            <a:r>
              <a:rPr dirty="0" sz="1600" spc="-38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wrinkles</a:t>
            </a:r>
            <a:r>
              <a:rPr dirty="0" sz="1600" spc="-37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–</a:t>
            </a:r>
            <a:r>
              <a:rPr dirty="0" sz="1600" spc="-28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3abcff"/>
                </a:solidFill>
                <a:latin typeface="Calibri"/>
                <a:cs typeface="Calibri"/>
              </a:rPr>
              <a:t>this</a:t>
            </a:r>
            <a:r>
              <a:rPr dirty="0" sz="1600" spc="-37">
                <a:solidFill>
                  <a:srgbClr val="3abc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3abcff"/>
                </a:solidFill>
                <a:latin typeface="Calibri"/>
                <a:cs typeface="Calibri"/>
              </a:rPr>
              <a:t>where</a:t>
            </a:r>
            <a:r>
              <a:rPr dirty="0" sz="1600" spc="-37">
                <a:solidFill>
                  <a:srgbClr val="3abc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3abcff"/>
                </a:solidFill>
                <a:latin typeface="Calibri"/>
                <a:cs typeface="Calibri"/>
              </a:rPr>
              <a:t>current</a:t>
            </a:r>
            <a:r>
              <a:rPr dirty="0" sz="1600" spc="-38">
                <a:solidFill>
                  <a:srgbClr val="3abc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3abcff"/>
                </a:solidFill>
                <a:latin typeface="Calibri"/>
                <a:cs typeface="Calibri"/>
              </a:rPr>
              <a:t>anti-aging</a:t>
            </a:r>
          </a:p>
          <a:p>
            <a:pPr marL="0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>
                <a:solidFill>
                  <a:srgbClr val="3abcff"/>
                </a:solidFill>
                <a:latin typeface="Calibri"/>
                <a:cs typeface="Calibri"/>
              </a:rPr>
              <a:t>treatments</a:t>
            </a:r>
            <a:r>
              <a:rPr dirty="0" sz="1600" spc="-37">
                <a:solidFill>
                  <a:srgbClr val="3abc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3abcff"/>
                </a:solidFill>
                <a:latin typeface="Calibri"/>
                <a:cs typeface="Calibri"/>
              </a:rPr>
              <a:t>stop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461097" y="3225574"/>
            <a:ext cx="1830352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Antioxidant</a:t>
            </a:r>
            <a:r>
              <a:rPr dirty="0" sz="1600" spc="-38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Therapy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461097" y="3591334"/>
            <a:ext cx="1953288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Building</a:t>
            </a:r>
            <a:r>
              <a:rPr dirty="0" sz="1600" spc="-38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Bone</a:t>
            </a:r>
            <a:r>
              <a:rPr dirty="0" sz="1600" spc="-37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Density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131963" y="3775801"/>
            <a:ext cx="4227419" cy="2192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dirty="0" sz="1600" spc="-2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focus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600" spc="2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health</a:t>
            </a:r>
            <a:r>
              <a:rPr dirty="0" sz="1600" spc="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3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vital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organs</a:t>
            </a:r>
            <a:r>
              <a:rPr dirty="0" sz="1600" spc="-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such</a:t>
            </a:r>
            <a:r>
              <a:rPr dirty="0" sz="1600" spc="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dirty="0" sz="1600" spc="1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Heart,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Lung,</a:t>
            </a:r>
            <a:r>
              <a:rPr dirty="0" sz="1600" spc="48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Kidney</a:t>
            </a:r>
            <a:r>
              <a:rPr dirty="0" sz="1600" spc="46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4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Brain</a:t>
            </a:r>
            <a:r>
              <a:rPr dirty="0" sz="1600" spc="45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4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dirty="0" sz="1600" spc="46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begins</a:t>
            </a:r>
            <a:r>
              <a:rPr dirty="0" sz="1600" spc="47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 u="sng">
                <a:solidFill>
                  <a:srgbClr val="ffffff"/>
                </a:solidFill>
                <a:latin typeface="Calibri"/>
                <a:cs typeface="Calibri"/>
              </a:rPr>
              <a:t>impeccable</a:t>
            </a:r>
            <a:r>
              <a:rPr dirty="0" sz="1600" spc="-37" u="sng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u="sng">
                <a:solidFill>
                  <a:srgbClr val="ffffff"/>
                </a:solidFill>
                <a:latin typeface="Calibri"/>
                <a:cs typeface="Calibri"/>
              </a:rPr>
              <a:t>blood</a:t>
            </a:r>
            <a:r>
              <a:rPr dirty="0" sz="1600" spc="-37" u="sng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u="sng">
                <a:solidFill>
                  <a:srgbClr val="ffffff"/>
                </a:solidFill>
                <a:latin typeface="Calibri"/>
                <a:cs typeface="Calibri"/>
              </a:rPr>
              <a:t>health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.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Skin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dirty="0" sz="1600" spc="87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Specialized</a:t>
            </a:r>
            <a:r>
              <a:rPr dirty="0" sz="1600" spc="84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87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customized</a:t>
            </a:r>
            <a:r>
              <a:rPr dirty="0" sz="1600" spc="81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plans</a:t>
            </a:r>
            <a:r>
              <a:rPr dirty="0" sz="1600" spc="86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are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prepared</a:t>
            </a:r>
            <a:r>
              <a:rPr dirty="0" sz="1600" spc="38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depending</a:t>
            </a:r>
            <a:r>
              <a:rPr dirty="0" sz="1600" spc="40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upon</a:t>
            </a:r>
            <a:r>
              <a:rPr dirty="0" sz="1600" spc="4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each</a:t>
            </a:r>
            <a:r>
              <a:rPr dirty="0" sz="1600" spc="41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skin</a:t>
            </a:r>
            <a:r>
              <a:rPr dirty="0" sz="1600" spc="40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type</a:t>
            </a:r>
            <a:r>
              <a:rPr dirty="0" sz="1600" spc="4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concerns.</a:t>
            </a:r>
            <a:r>
              <a:rPr dirty="0" sz="1600" spc="80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8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expert</a:t>
            </a:r>
            <a:r>
              <a:rPr dirty="0" sz="1600" spc="79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dermatologists</a:t>
            </a:r>
            <a:r>
              <a:rPr dirty="0" sz="1600" spc="77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600" spc="79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company</a:t>
            </a:r>
            <a:r>
              <a:rPr dirty="0" sz="1600" spc="25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carry</a:t>
            </a:r>
            <a:r>
              <a:rPr dirty="0" sz="1600" spc="3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out</a:t>
            </a:r>
            <a:r>
              <a:rPr dirty="0" sz="1600" spc="30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29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thorough</a:t>
            </a:r>
            <a:r>
              <a:rPr dirty="0" sz="1600" spc="28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skin</a:t>
            </a:r>
            <a:r>
              <a:rPr dirty="0" sz="1600" spc="289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analysis</a:t>
            </a:r>
            <a:r>
              <a:rPr dirty="0" sz="1600" spc="2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understand</a:t>
            </a:r>
            <a:r>
              <a:rPr dirty="0" sz="1600" spc="-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-2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lifestyle</a:t>
            </a:r>
            <a:r>
              <a:rPr dirty="0" sz="1600" spc="-8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accordingly</a:t>
            </a:r>
            <a:r>
              <a:rPr dirty="0" sz="1600" spc="-6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diagnose</a:t>
            </a:r>
          </a:p>
          <a:p>
            <a:pPr marL="0" marR="0">
              <a:lnSpc>
                <a:spcPts val="1600"/>
              </a:lnSpc>
              <a:spcBef>
                <a:spcPts val="37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reasons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signs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ageing.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0797267" y="3903773"/>
            <a:ext cx="996057" cy="728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0821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New</a:t>
            </a:r>
            <a:r>
              <a:rPr dirty="0" sz="1600" spc="-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age</a:t>
            </a:r>
          </a:p>
          <a:p>
            <a:pPr marL="11162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anti-aging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treatment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461097" y="3957094"/>
            <a:ext cx="2005713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Building</a:t>
            </a:r>
            <a:r>
              <a:rPr dirty="0" sz="1600" spc="-38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Lung</a:t>
            </a:r>
            <a:r>
              <a:rPr dirty="0" sz="1600" spc="-38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Capacity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176934" y="4322854"/>
            <a:ext cx="3927743" cy="98795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84162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Building</a:t>
            </a:r>
            <a:r>
              <a:rPr dirty="0" sz="1600" spc="-38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Adequate</a:t>
            </a:r>
            <a:r>
              <a:rPr dirty="0" sz="1600" spc="-38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Muscle</a:t>
            </a:r>
            <a:r>
              <a:rPr dirty="0" sz="1600" spc="-37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Strength</a:t>
            </a:r>
          </a:p>
          <a:p>
            <a:pPr marL="284162" marR="0">
              <a:lnSpc>
                <a:spcPts val="1600"/>
              </a:lnSpc>
              <a:spcBef>
                <a:spcPts val="1279"/>
              </a:spcBef>
              <a:spcAft>
                <a:spcPts val="0"/>
              </a:spcAft>
            </a:pP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Building</a:t>
            </a:r>
            <a:r>
              <a:rPr dirty="0" sz="1600" spc="-38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Adequate</a:t>
            </a:r>
            <a:r>
              <a:rPr dirty="0" sz="1600" spc="-38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Cardiovascular</a:t>
            </a:r>
            <a:r>
              <a:rPr dirty="0" sz="1600" spc="-38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Stamina</a:t>
            </a:r>
          </a:p>
          <a:p>
            <a:pPr marL="0" marR="0">
              <a:lnSpc>
                <a:spcPts val="2737"/>
              </a:lnSpc>
              <a:spcBef>
                <a:spcPts val="262"/>
              </a:spcBef>
              <a:spcAft>
                <a:spcPts val="0"/>
              </a:spcAft>
            </a:pPr>
            <a:r>
              <a:rPr dirty="0" sz="2450">
                <a:solidFill>
                  <a:srgbClr val="ea1787"/>
                </a:solidFill>
                <a:latin typeface="QODPGH+ArialMT"/>
                <a:cs typeface="QODPGH+ArialMT"/>
              </a:rPr>
              <a:t>•</a:t>
            </a:r>
            <a:r>
              <a:rPr dirty="0" sz="2450" spc="780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Maintaining</a:t>
            </a:r>
            <a:r>
              <a:rPr dirty="0" sz="1600" spc="-38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Adequate</a:t>
            </a:r>
            <a:r>
              <a:rPr dirty="0" sz="1600" spc="-38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Mental</a:t>
            </a:r>
            <a:r>
              <a:rPr dirty="0" sz="1600" spc="-37">
                <a:solidFill>
                  <a:srgbClr val="ea1787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ea1787"/>
                </a:solidFill>
                <a:latin typeface="Calibri"/>
                <a:cs typeface="Calibri"/>
              </a:rPr>
              <a:t>Agility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22972" y="6326229"/>
            <a:ext cx="12163701" cy="485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take</a:t>
            </a:r>
            <a:r>
              <a:rPr dirty="0" sz="1600" spc="11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care</a:t>
            </a:r>
            <a:r>
              <a:rPr dirty="0" sz="1600" spc="1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18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1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skin’s</a:t>
            </a:r>
            <a:r>
              <a:rPr dirty="0" sz="1600" spc="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need,</a:t>
            </a:r>
            <a:r>
              <a:rPr dirty="0" sz="1600" spc="18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1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company</a:t>
            </a:r>
            <a:r>
              <a:rPr dirty="0" sz="1600" spc="13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has</a:t>
            </a:r>
            <a:r>
              <a:rPr dirty="0" sz="1600" spc="17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created</a:t>
            </a:r>
            <a:r>
              <a:rPr dirty="0" sz="1600" spc="1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Youth-Back</a:t>
            </a:r>
            <a:r>
              <a:rPr dirty="0" sz="1600" spc="5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emulsion</a:t>
            </a:r>
            <a:r>
              <a:rPr dirty="0" sz="1600" spc="1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treatment</a:t>
            </a:r>
            <a:r>
              <a:rPr dirty="0" sz="1600" spc="14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plan</a:t>
            </a:r>
            <a:r>
              <a:rPr dirty="0" sz="1600" spc="1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dirty="0" sz="1600" spc="17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consists</a:t>
            </a:r>
            <a:r>
              <a:rPr dirty="0" sz="1600" spc="1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600" spc="18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various</a:t>
            </a:r>
            <a:r>
              <a:rPr dirty="0" sz="1600" spc="16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pharmaceutical</a:t>
            </a:r>
            <a:r>
              <a:rPr dirty="0" sz="1600" spc="1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natural</a:t>
            </a:r>
            <a:r>
              <a:rPr dirty="0" sz="1600" spc="-1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substances</a:t>
            </a:r>
            <a:r>
              <a:rPr dirty="0" sz="1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which</a:t>
            </a:r>
            <a:r>
              <a:rPr dirty="0" sz="1600" spc="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includes</a:t>
            </a:r>
            <a:r>
              <a:rPr dirty="0" sz="1600" spc="3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Vitamin</a:t>
            </a:r>
            <a:r>
              <a:rPr dirty="0" sz="1600" spc="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C,</a:t>
            </a:r>
            <a:r>
              <a:rPr dirty="0" sz="1600" spc="3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dirty="0" sz="1600" spc="46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600" spc="3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H.</a:t>
            </a:r>
            <a:r>
              <a:rPr dirty="0" sz="1600" spc="48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1600" spc="38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product</a:t>
            </a:r>
            <a:r>
              <a:rPr dirty="0" sz="1600" spc="23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enhances</a:t>
            </a:r>
            <a:r>
              <a:rPr dirty="0" sz="1600" spc="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collagen</a:t>
            </a:r>
            <a:r>
              <a:rPr dirty="0" sz="1600" spc="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production,</a:t>
            </a:r>
            <a:r>
              <a:rPr dirty="0" sz="1600" spc="1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reduces</a:t>
            </a:r>
            <a:r>
              <a:rPr dirty="0" sz="1600" spc="3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sebum</a:t>
            </a:r>
            <a:r>
              <a:rPr dirty="0" sz="1600" spc="37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production,</a:t>
            </a:r>
            <a:r>
              <a:rPr dirty="0" sz="1600" spc="1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fights</a:t>
            </a:r>
            <a:r>
              <a:rPr dirty="0" sz="1600" spc="12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bacteria</a:t>
            </a:r>
            <a:r>
              <a:rPr dirty="0" sz="1600" spc="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2022-10-14T05:49:02-05:00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982853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